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3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F19A60-AE4D-489B-AEB3-270714DB306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CA0C53-0DD7-4A4C-B267-C86C70DD0F10}">
      <dgm:prSet phldrT="[Текст]"/>
      <dgm:spPr/>
      <dgm:t>
        <a:bodyPr/>
        <a:lstStyle/>
        <a:p>
          <a:r>
            <a:rPr lang="ru-RU" dirty="0" smtClean="0"/>
            <a:t>ОАО </a:t>
          </a:r>
          <a:r>
            <a:rPr lang="en-US" dirty="0" smtClean="0"/>
            <a:t>“</a:t>
          </a:r>
          <a:r>
            <a:rPr lang="ru-RU" dirty="0" err="1" smtClean="0"/>
            <a:t>Мурманэнергосбыт</a:t>
          </a:r>
          <a:r>
            <a:rPr lang="en-US" dirty="0" smtClean="0"/>
            <a:t>”</a:t>
          </a:r>
          <a:endParaRPr lang="ru-RU" dirty="0" smtClean="0"/>
        </a:p>
        <a:p>
          <a:r>
            <a:rPr lang="ru-RU" dirty="0" smtClean="0"/>
            <a:t>(п. Никель)</a:t>
          </a:r>
          <a:endParaRPr lang="ru-RU" dirty="0"/>
        </a:p>
      </dgm:t>
    </dgm:pt>
    <dgm:pt modelId="{A8541BE1-BF74-495A-AA8F-18845802D4BB}" type="parTrans" cxnId="{35AC3FAE-CABE-4D54-8F1E-738CD948A22F}">
      <dgm:prSet/>
      <dgm:spPr/>
      <dgm:t>
        <a:bodyPr/>
        <a:lstStyle/>
        <a:p>
          <a:endParaRPr lang="ru-RU"/>
        </a:p>
      </dgm:t>
    </dgm:pt>
    <dgm:pt modelId="{FA2FF653-1DC8-4E03-B450-141F496F2E5D}" type="sibTrans" cxnId="{35AC3FAE-CABE-4D54-8F1E-738CD948A22F}">
      <dgm:prSet/>
      <dgm:spPr/>
      <dgm:t>
        <a:bodyPr/>
        <a:lstStyle/>
        <a:p>
          <a:endParaRPr lang="ru-RU"/>
        </a:p>
      </dgm:t>
    </dgm:pt>
    <dgm:pt modelId="{5A88D55A-007F-42A8-93DA-5F7701532D52}">
      <dgm:prSet phldrT="[Текст]"/>
      <dgm:spPr/>
      <dgm:t>
        <a:bodyPr/>
        <a:lstStyle/>
        <a:p>
          <a:r>
            <a:rPr lang="ru-RU" dirty="0" smtClean="0"/>
            <a:t>МКП </a:t>
          </a:r>
          <a:r>
            <a:rPr lang="en-US" dirty="0" smtClean="0"/>
            <a:t>“</a:t>
          </a:r>
          <a:r>
            <a:rPr lang="ru-RU" dirty="0" err="1" smtClean="0"/>
            <a:t>Тепложилсервис</a:t>
          </a:r>
          <a:r>
            <a:rPr lang="en-US" dirty="0" smtClean="0"/>
            <a:t>”</a:t>
          </a:r>
          <a:endParaRPr lang="ru-RU" dirty="0" smtClean="0"/>
        </a:p>
        <a:p>
          <a:r>
            <a:rPr lang="ru-RU" dirty="0" smtClean="0"/>
            <a:t>(п. Корзуново)</a:t>
          </a:r>
          <a:endParaRPr lang="ru-RU" dirty="0"/>
        </a:p>
      </dgm:t>
    </dgm:pt>
    <dgm:pt modelId="{9CDA4186-249E-4D1B-9B39-A841EEB677DB}" type="parTrans" cxnId="{1741582B-1673-48F8-9B28-8DE0EFEF000F}">
      <dgm:prSet/>
      <dgm:spPr/>
      <dgm:t>
        <a:bodyPr/>
        <a:lstStyle/>
        <a:p>
          <a:endParaRPr lang="ru-RU"/>
        </a:p>
      </dgm:t>
    </dgm:pt>
    <dgm:pt modelId="{2F6D173D-B23D-41E7-99E5-F782991436CC}" type="sibTrans" cxnId="{1741582B-1673-48F8-9B28-8DE0EFEF000F}">
      <dgm:prSet/>
      <dgm:spPr/>
      <dgm:t>
        <a:bodyPr/>
        <a:lstStyle/>
        <a:p>
          <a:endParaRPr lang="ru-RU"/>
        </a:p>
      </dgm:t>
    </dgm:pt>
    <dgm:pt modelId="{B308E22F-291E-4D98-8495-DC5A7213B951}">
      <dgm:prSet phldrT="[Текст]"/>
      <dgm:spPr/>
      <dgm:t>
        <a:bodyPr/>
        <a:lstStyle/>
        <a:p>
          <a:r>
            <a:rPr lang="ru-RU" dirty="0" smtClean="0"/>
            <a:t>ООО </a:t>
          </a:r>
          <a:r>
            <a:rPr lang="en-US" dirty="0" smtClean="0"/>
            <a:t>“</a:t>
          </a:r>
          <a:r>
            <a:rPr lang="ru-RU" dirty="0" err="1" smtClean="0"/>
            <a:t>Теплостройплюс</a:t>
          </a:r>
          <a:r>
            <a:rPr lang="en-US" dirty="0" smtClean="0"/>
            <a:t>”</a:t>
          </a:r>
          <a:r>
            <a:rPr lang="ru-RU" dirty="0" smtClean="0"/>
            <a:t> (нижнее и верхнее </a:t>
          </a:r>
          <a:r>
            <a:rPr lang="ru-RU" dirty="0" err="1" smtClean="0"/>
            <a:t>Луостари</a:t>
          </a:r>
          <a:r>
            <a:rPr lang="ru-RU" dirty="0" smtClean="0"/>
            <a:t>)</a:t>
          </a:r>
        </a:p>
        <a:p>
          <a:r>
            <a:rPr lang="ru-RU" dirty="0" smtClean="0"/>
            <a:t>(до 01.0</a:t>
          </a:r>
          <a:r>
            <a:rPr lang="en-US" dirty="0" smtClean="0"/>
            <a:t>3</a:t>
          </a:r>
          <a:r>
            <a:rPr lang="ru-RU" dirty="0" smtClean="0"/>
            <a:t>.2014)</a:t>
          </a:r>
          <a:endParaRPr lang="ru-RU" dirty="0"/>
        </a:p>
      </dgm:t>
    </dgm:pt>
    <dgm:pt modelId="{D6CC1FD5-4FF7-4784-8E3E-459094928F4B}" type="parTrans" cxnId="{8C117FF9-EC72-4CA0-863A-D79B85BD639C}">
      <dgm:prSet/>
      <dgm:spPr/>
      <dgm:t>
        <a:bodyPr/>
        <a:lstStyle/>
        <a:p>
          <a:endParaRPr lang="ru-RU"/>
        </a:p>
      </dgm:t>
    </dgm:pt>
    <dgm:pt modelId="{430B4330-27BA-4E8B-986E-D45F25DC4F4C}" type="sibTrans" cxnId="{8C117FF9-EC72-4CA0-863A-D79B85BD639C}">
      <dgm:prSet/>
      <dgm:spPr/>
      <dgm:t>
        <a:bodyPr/>
        <a:lstStyle/>
        <a:p>
          <a:endParaRPr lang="ru-RU"/>
        </a:p>
      </dgm:t>
    </dgm:pt>
    <dgm:pt modelId="{76AA45CC-C5D0-4716-B93D-6838FD2C54E5}">
      <dgm:prSet phldrT="[Текст]"/>
      <dgm:spPr/>
      <dgm:t>
        <a:bodyPr/>
        <a:lstStyle/>
        <a:p>
          <a:r>
            <a:rPr lang="ru-RU" dirty="0" smtClean="0"/>
            <a:t>Каскад </a:t>
          </a:r>
          <a:r>
            <a:rPr lang="ru-RU" dirty="0" err="1" smtClean="0"/>
            <a:t>Пазских</a:t>
          </a:r>
          <a:r>
            <a:rPr lang="ru-RU" dirty="0" smtClean="0"/>
            <a:t> ГЭС филиал </a:t>
          </a:r>
          <a:r>
            <a:rPr lang="en-US" dirty="0" smtClean="0"/>
            <a:t>“</a:t>
          </a:r>
          <a:r>
            <a:rPr lang="ru-RU" dirty="0" smtClean="0"/>
            <a:t>Кольский ОАО ТГК -1</a:t>
          </a:r>
          <a:r>
            <a:rPr lang="en-US" dirty="0" smtClean="0"/>
            <a:t>”</a:t>
          </a:r>
          <a:endParaRPr lang="ru-RU" dirty="0" smtClean="0"/>
        </a:p>
        <a:p>
          <a:r>
            <a:rPr lang="ru-RU" dirty="0" smtClean="0"/>
            <a:t>(п. Раякоски )</a:t>
          </a:r>
          <a:endParaRPr lang="ru-RU" dirty="0"/>
        </a:p>
      </dgm:t>
    </dgm:pt>
    <dgm:pt modelId="{126C7D40-820C-40B1-8FCA-B480A3DD6B64}" type="parTrans" cxnId="{A7FDC8FB-E1DB-4449-8D2B-D29DAEA8E21B}">
      <dgm:prSet/>
      <dgm:spPr/>
      <dgm:t>
        <a:bodyPr/>
        <a:lstStyle/>
        <a:p>
          <a:endParaRPr lang="ru-RU"/>
        </a:p>
      </dgm:t>
    </dgm:pt>
    <dgm:pt modelId="{1F29BA2D-BADE-49DF-BF4E-8151D02E6C56}" type="sibTrans" cxnId="{A7FDC8FB-E1DB-4449-8D2B-D29DAEA8E21B}">
      <dgm:prSet/>
      <dgm:spPr/>
      <dgm:t>
        <a:bodyPr/>
        <a:lstStyle/>
        <a:p>
          <a:endParaRPr lang="ru-RU"/>
        </a:p>
      </dgm:t>
    </dgm:pt>
    <dgm:pt modelId="{5C064BE8-654F-4D8B-AC37-A36ADEC36E27}">
      <dgm:prSet phldrT="[Текст]"/>
      <dgm:spPr/>
      <dgm:t>
        <a:bodyPr/>
        <a:lstStyle/>
        <a:p>
          <a:r>
            <a:rPr lang="ru-RU" dirty="0" smtClean="0"/>
            <a:t>ООО </a:t>
          </a:r>
          <a:r>
            <a:rPr lang="en-US" dirty="0" smtClean="0"/>
            <a:t>“</a:t>
          </a:r>
          <a:r>
            <a:rPr lang="ru-RU" dirty="0" err="1" smtClean="0"/>
            <a:t>ПромВоенстрой</a:t>
          </a:r>
          <a:r>
            <a:rPr lang="en-US" dirty="0" smtClean="0"/>
            <a:t>”</a:t>
          </a:r>
          <a:endParaRPr lang="ru-RU" dirty="0" smtClean="0"/>
        </a:p>
        <a:p>
          <a:r>
            <a:rPr lang="ru-RU" dirty="0" smtClean="0"/>
            <a:t>(</a:t>
          </a:r>
          <a:r>
            <a:rPr lang="ru-RU" dirty="0" err="1" smtClean="0"/>
            <a:t>нижне</a:t>
          </a:r>
          <a:r>
            <a:rPr lang="ru-RU" dirty="0" smtClean="0"/>
            <a:t> и верхнее </a:t>
          </a:r>
          <a:r>
            <a:rPr lang="ru-RU" dirty="0" err="1" smtClean="0"/>
            <a:t>Луостари</a:t>
          </a:r>
          <a:r>
            <a:rPr lang="ru-RU" dirty="0" smtClean="0"/>
            <a:t>)</a:t>
          </a:r>
          <a:endParaRPr lang="en-US" dirty="0" smtClean="0"/>
        </a:p>
        <a:p>
          <a:r>
            <a:rPr lang="en-US" dirty="0" smtClean="0"/>
            <a:t>(c 01</a:t>
          </a:r>
          <a:r>
            <a:rPr lang="ru-RU" dirty="0" smtClean="0"/>
            <a:t>.03.2014)</a:t>
          </a:r>
          <a:endParaRPr lang="ru-RU" dirty="0"/>
        </a:p>
      </dgm:t>
    </dgm:pt>
    <dgm:pt modelId="{584B2FCD-BC3A-40BC-BEA8-D2F0EA0C9A28}" type="parTrans" cxnId="{D9E5A640-49CD-4BA5-AFD5-EEB79B56B960}">
      <dgm:prSet/>
      <dgm:spPr/>
      <dgm:t>
        <a:bodyPr/>
        <a:lstStyle/>
        <a:p>
          <a:endParaRPr lang="ru-RU"/>
        </a:p>
      </dgm:t>
    </dgm:pt>
    <dgm:pt modelId="{82746B47-25B9-48AE-9E6A-1559CFC0A208}" type="sibTrans" cxnId="{D9E5A640-49CD-4BA5-AFD5-EEB79B56B960}">
      <dgm:prSet/>
      <dgm:spPr/>
      <dgm:t>
        <a:bodyPr/>
        <a:lstStyle/>
        <a:p>
          <a:endParaRPr lang="ru-RU"/>
        </a:p>
      </dgm:t>
    </dgm:pt>
    <dgm:pt modelId="{49D3301F-24A5-48F3-B89E-227B65A5593A}" type="pres">
      <dgm:prSet presAssocID="{9CF19A60-AE4D-489B-AEB3-270714DB306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4BAA2A-FE67-4941-B765-F6B877E14260}" type="pres">
      <dgm:prSet presAssocID="{DECA0C53-0DD7-4A4C-B267-C86C70DD0F1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E82F60-0B80-4199-9457-14117BFC535B}" type="pres">
      <dgm:prSet presAssocID="{FA2FF653-1DC8-4E03-B450-141F496F2E5D}" presName="sibTrans" presStyleCnt="0"/>
      <dgm:spPr/>
    </dgm:pt>
    <dgm:pt modelId="{FFC3D3BE-44A6-4379-9E62-17EAA19D91EC}" type="pres">
      <dgm:prSet presAssocID="{5A88D55A-007F-42A8-93DA-5F7701532D5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B4CDAF-23D3-42EE-A63C-AFEADC1E9562}" type="pres">
      <dgm:prSet presAssocID="{2F6D173D-B23D-41E7-99E5-F782991436CC}" presName="sibTrans" presStyleCnt="0"/>
      <dgm:spPr/>
    </dgm:pt>
    <dgm:pt modelId="{E9BE90AD-427E-4F57-9D17-1C253A6F42CC}" type="pres">
      <dgm:prSet presAssocID="{B308E22F-291E-4D98-8495-DC5A7213B95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9C3EA5-542B-4BE5-9984-74AA81FFDD07}" type="pres">
      <dgm:prSet presAssocID="{430B4330-27BA-4E8B-986E-D45F25DC4F4C}" presName="sibTrans" presStyleCnt="0"/>
      <dgm:spPr/>
    </dgm:pt>
    <dgm:pt modelId="{AE0FC6B8-3AF8-4CB0-A94B-8C090625D497}" type="pres">
      <dgm:prSet presAssocID="{76AA45CC-C5D0-4716-B93D-6838FD2C54E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95406-63F7-4E67-9B2F-B11A529D6002}" type="pres">
      <dgm:prSet presAssocID="{1F29BA2D-BADE-49DF-BF4E-8151D02E6C56}" presName="sibTrans" presStyleCnt="0"/>
      <dgm:spPr/>
    </dgm:pt>
    <dgm:pt modelId="{F9F83DD7-2143-4F15-B151-5E368142E064}" type="pres">
      <dgm:prSet presAssocID="{5C064BE8-654F-4D8B-AC37-A36ADEC36E2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A0B2F9-37B9-4FB2-83F1-8D95B861F2D8}" type="presOf" srcId="{DECA0C53-0DD7-4A4C-B267-C86C70DD0F10}" destId="{4B4BAA2A-FE67-4941-B765-F6B877E14260}" srcOrd="0" destOrd="0" presId="urn:microsoft.com/office/officeart/2005/8/layout/default"/>
    <dgm:cxn modelId="{D9E5A640-49CD-4BA5-AFD5-EEB79B56B960}" srcId="{9CF19A60-AE4D-489B-AEB3-270714DB3060}" destId="{5C064BE8-654F-4D8B-AC37-A36ADEC36E27}" srcOrd="4" destOrd="0" parTransId="{584B2FCD-BC3A-40BC-BEA8-D2F0EA0C9A28}" sibTransId="{82746B47-25B9-48AE-9E6A-1559CFC0A208}"/>
    <dgm:cxn modelId="{CBB68EEA-9938-4A9C-A99A-E79524511546}" type="presOf" srcId="{9CF19A60-AE4D-489B-AEB3-270714DB3060}" destId="{49D3301F-24A5-48F3-B89E-227B65A5593A}" srcOrd="0" destOrd="0" presId="urn:microsoft.com/office/officeart/2005/8/layout/default"/>
    <dgm:cxn modelId="{B2FCE54C-A7AA-4A50-AB59-9FBD36D7CF02}" type="presOf" srcId="{5A88D55A-007F-42A8-93DA-5F7701532D52}" destId="{FFC3D3BE-44A6-4379-9E62-17EAA19D91EC}" srcOrd="0" destOrd="0" presId="urn:microsoft.com/office/officeart/2005/8/layout/default"/>
    <dgm:cxn modelId="{A7FDC8FB-E1DB-4449-8D2B-D29DAEA8E21B}" srcId="{9CF19A60-AE4D-489B-AEB3-270714DB3060}" destId="{76AA45CC-C5D0-4716-B93D-6838FD2C54E5}" srcOrd="3" destOrd="0" parTransId="{126C7D40-820C-40B1-8FCA-B480A3DD6B64}" sibTransId="{1F29BA2D-BADE-49DF-BF4E-8151D02E6C56}"/>
    <dgm:cxn modelId="{8C117FF9-EC72-4CA0-863A-D79B85BD639C}" srcId="{9CF19A60-AE4D-489B-AEB3-270714DB3060}" destId="{B308E22F-291E-4D98-8495-DC5A7213B951}" srcOrd="2" destOrd="0" parTransId="{D6CC1FD5-4FF7-4784-8E3E-459094928F4B}" sibTransId="{430B4330-27BA-4E8B-986E-D45F25DC4F4C}"/>
    <dgm:cxn modelId="{35AC3FAE-CABE-4D54-8F1E-738CD948A22F}" srcId="{9CF19A60-AE4D-489B-AEB3-270714DB3060}" destId="{DECA0C53-0DD7-4A4C-B267-C86C70DD0F10}" srcOrd="0" destOrd="0" parTransId="{A8541BE1-BF74-495A-AA8F-18845802D4BB}" sibTransId="{FA2FF653-1DC8-4E03-B450-141F496F2E5D}"/>
    <dgm:cxn modelId="{6A78CB5A-97E9-4DDD-B597-561495F093D6}" type="presOf" srcId="{B308E22F-291E-4D98-8495-DC5A7213B951}" destId="{E9BE90AD-427E-4F57-9D17-1C253A6F42CC}" srcOrd="0" destOrd="0" presId="urn:microsoft.com/office/officeart/2005/8/layout/default"/>
    <dgm:cxn modelId="{10338659-67EB-4C86-974C-10468B688BB9}" type="presOf" srcId="{76AA45CC-C5D0-4716-B93D-6838FD2C54E5}" destId="{AE0FC6B8-3AF8-4CB0-A94B-8C090625D497}" srcOrd="0" destOrd="0" presId="urn:microsoft.com/office/officeart/2005/8/layout/default"/>
    <dgm:cxn modelId="{1741582B-1673-48F8-9B28-8DE0EFEF000F}" srcId="{9CF19A60-AE4D-489B-AEB3-270714DB3060}" destId="{5A88D55A-007F-42A8-93DA-5F7701532D52}" srcOrd="1" destOrd="0" parTransId="{9CDA4186-249E-4D1B-9B39-A841EEB677DB}" sibTransId="{2F6D173D-B23D-41E7-99E5-F782991436CC}"/>
    <dgm:cxn modelId="{4315E5E2-6270-444E-A812-B5C3EC0551A1}" type="presOf" srcId="{5C064BE8-654F-4D8B-AC37-A36ADEC36E27}" destId="{F9F83DD7-2143-4F15-B151-5E368142E064}" srcOrd="0" destOrd="0" presId="urn:microsoft.com/office/officeart/2005/8/layout/default"/>
    <dgm:cxn modelId="{72608058-C0AF-4A0C-8A28-36404279E844}" type="presParOf" srcId="{49D3301F-24A5-48F3-B89E-227B65A5593A}" destId="{4B4BAA2A-FE67-4941-B765-F6B877E14260}" srcOrd="0" destOrd="0" presId="urn:microsoft.com/office/officeart/2005/8/layout/default"/>
    <dgm:cxn modelId="{7DBE30EE-5080-405B-BEDA-7C9187D57703}" type="presParOf" srcId="{49D3301F-24A5-48F3-B89E-227B65A5593A}" destId="{24E82F60-0B80-4199-9457-14117BFC535B}" srcOrd="1" destOrd="0" presId="urn:microsoft.com/office/officeart/2005/8/layout/default"/>
    <dgm:cxn modelId="{D9135B67-5111-4B6D-B5A9-7F8FB07F82CB}" type="presParOf" srcId="{49D3301F-24A5-48F3-B89E-227B65A5593A}" destId="{FFC3D3BE-44A6-4379-9E62-17EAA19D91EC}" srcOrd="2" destOrd="0" presId="urn:microsoft.com/office/officeart/2005/8/layout/default"/>
    <dgm:cxn modelId="{AEC68A62-2CDA-43AE-B28B-D2600A5B4AB0}" type="presParOf" srcId="{49D3301F-24A5-48F3-B89E-227B65A5593A}" destId="{E7B4CDAF-23D3-42EE-A63C-AFEADC1E9562}" srcOrd="3" destOrd="0" presId="urn:microsoft.com/office/officeart/2005/8/layout/default"/>
    <dgm:cxn modelId="{77408476-4785-4D5F-BAA2-A52D21F20DAC}" type="presParOf" srcId="{49D3301F-24A5-48F3-B89E-227B65A5593A}" destId="{E9BE90AD-427E-4F57-9D17-1C253A6F42CC}" srcOrd="4" destOrd="0" presId="urn:microsoft.com/office/officeart/2005/8/layout/default"/>
    <dgm:cxn modelId="{3F8AD73D-F241-4802-ADE3-2B31B92A55C0}" type="presParOf" srcId="{49D3301F-24A5-48F3-B89E-227B65A5593A}" destId="{2A9C3EA5-542B-4BE5-9984-74AA81FFDD07}" srcOrd="5" destOrd="0" presId="urn:microsoft.com/office/officeart/2005/8/layout/default"/>
    <dgm:cxn modelId="{0652FEDC-27E0-4FC5-BF97-72DAE4FB91F5}" type="presParOf" srcId="{49D3301F-24A5-48F3-B89E-227B65A5593A}" destId="{AE0FC6B8-3AF8-4CB0-A94B-8C090625D497}" srcOrd="6" destOrd="0" presId="urn:microsoft.com/office/officeart/2005/8/layout/default"/>
    <dgm:cxn modelId="{0FF69B5D-6218-4DDD-B048-A7B1F0F5A8C6}" type="presParOf" srcId="{49D3301F-24A5-48F3-B89E-227B65A5593A}" destId="{C6395406-63F7-4E67-9B2F-B11A529D6002}" srcOrd="7" destOrd="0" presId="urn:microsoft.com/office/officeart/2005/8/layout/default"/>
    <dgm:cxn modelId="{31A9832A-85DD-45DE-B267-2B00C57FF752}" type="presParOf" srcId="{49D3301F-24A5-48F3-B89E-227B65A5593A}" destId="{F9F83DD7-2143-4F15-B151-5E368142E06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BAA2A-FE67-4941-B765-F6B877E14260}">
      <dsp:nvSpPr>
        <dsp:cNvPr id="0" name=""/>
        <dsp:cNvSpPr/>
      </dsp:nvSpPr>
      <dsp:spPr>
        <a:xfrm>
          <a:off x="0" y="504824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ОАО </a:t>
          </a:r>
          <a:r>
            <a:rPr lang="en-US" sz="1800" kern="1200" dirty="0" smtClean="0"/>
            <a:t>“</a:t>
          </a:r>
          <a:r>
            <a:rPr lang="ru-RU" sz="1800" kern="1200" dirty="0" err="1" smtClean="0"/>
            <a:t>Мурманэнергосбыт</a:t>
          </a:r>
          <a:r>
            <a:rPr lang="en-US" sz="1800" kern="1200" dirty="0" smtClean="0"/>
            <a:t>”</a:t>
          </a: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(п. Никель)</a:t>
          </a:r>
          <a:endParaRPr lang="ru-RU" sz="1800" kern="1200" dirty="0"/>
        </a:p>
      </dsp:txBody>
      <dsp:txXfrm>
        <a:off x="0" y="504824"/>
        <a:ext cx="2571749" cy="1543050"/>
      </dsp:txXfrm>
    </dsp:sp>
    <dsp:sp modelId="{FFC3D3BE-44A6-4379-9E62-17EAA19D91EC}">
      <dsp:nvSpPr>
        <dsp:cNvPr id="0" name=""/>
        <dsp:cNvSpPr/>
      </dsp:nvSpPr>
      <dsp:spPr>
        <a:xfrm>
          <a:off x="2828925" y="504824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МКП </a:t>
          </a:r>
          <a:r>
            <a:rPr lang="en-US" sz="1800" kern="1200" dirty="0" smtClean="0"/>
            <a:t>“</a:t>
          </a:r>
          <a:r>
            <a:rPr lang="ru-RU" sz="1800" kern="1200" dirty="0" err="1" smtClean="0"/>
            <a:t>Тепложилсервис</a:t>
          </a:r>
          <a:r>
            <a:rPr lang="en-US" sz="1800" kern="1200" dirty="0" smtClean="0"/>
            <a:t>”</a:t>
          </a: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(п. Корзуново)</a:t>
          </a:r>
          <a:endParaRPr lang="ru-RU" sz="1800" kern="1200" dirty="0"/>
        </a:p>
      </dsp:txBody>
      <dsp:txXfrm>
        <a:off x="2828925" y="504824"/>
        <a:ext cx="2571749" cy="1543050"/>
      </dsp:txXfrm>
    </dsp:sp>
    <dsp:sp modelId="{E9BE90AD-427E-4F57-9D17-1C253A6F42CC}">
      <dsp:nvSpPr>
        <dsp:cNvPr id="0" name=""/>
        <dsp:cNvSpPr/>
      </dsp:nvSpPr>
      <dsp:spPr>
        <a:xfrm>
          <a:off x="5657849" y="504824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ООО </a:t>
          </a:r>
          <a:r>
            <a:rPr lang="en-US" sz="1800" kern="1200" dirty="0" smtClean="0"/>
            <a:t>“</a:t>
          </a:r>
          <a:r>
            <a:rPr lang="ru-RU" sz="1800" kern="1200" dirty="0" err="1" smtClean="0"/>
            <a:t>Теплостройплюс</a:t>
          </a:r>
          <a:r>
            <a:rPr lang="en-US" sz="1800" kern="1200" dirty="0" smtClean="0"/>
            <a:t>”</a:t>
          </a:r>
          <a:r>
            <a:rPr lang="ru-RU" sz="1800" kern="1200" dirty="0" smtClean="0"/>
            <a:t> (нижнее и верхнее </a:t>
          </a:r>
          <a:r>
            <a:rPr lang="ru-RU" sz="1800" kern="1200" dirty="0" err="1" smtClean="0"/>
            <a:t>Луостари</a:t>
          </a:r>
          <a:r>
            <a:rPr lang="ru-RU" sz="1800" kern="1200" dirty="0" smtClean="0"/>
            <a:t>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(до 01.0</a:t>
          </a:r>
          <a:r>
            <a:rPr lang="en-US" sz="1800" kern="1200" dirty="0" smtClean="0"/>
            <a:t>3</a:t>
          </a:r>
          <a:r>
            <a:rPr lang="ru-RU" sz="1800" kern="1200" dirty="0" smtClean="0"/>
            <a:t>.2014)</a:t>
          </a:r>
          <a:endParaRPr lang="ru-RU" sz="1800" kern="1200" dirty="0"/>
        </a:p>
      </dsp:txBody>
      <dsp:txXfrm>
        <a:off x="5657849" y="504824"/>
        <a:ext cx="2571749" cy="1543050"/>
      </dsp:txXfrm>
    </dsp:sp>
    <dsp:sp modelId="{AE0FC6B8-3AF8-4CB0-A94B-8C090625D497}">
      <dsp:nvSpPr>
        <dsp:cNvPr id="0" name=""/>
        <dsp:cNvSpPr/>
      </dsp:nvSpPr>
      <dsp:spPr>
        <a:xfrm>
          <a:off x="1414462" y="2305050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Каскад </a:t>
          </a:r>
          <a:r>
            <a:rPr lang="ru-RU" sz="1800" kern="1200" dirty="0" err="1" smtClean="0"/>
            <a:t>Пазских</a:t>
          </a:r>
          <a:r>
            <a:rPr lang="ru-RU" sz="1800" kern="1200" dirty="0" smtClean="0"/>
            <a:t> ГЭС филиал </a:t>
          </a:r>
          <a:r>
            <a:rPr lang="en-US" sz="1800" kern="1200" dirty="0" smtClean="0"/>
            <a:t>“</a:t>
          </a:r>
          <a:r>
            <a:rPr lang="ru-RU" sz="1800" kern="1200" dirty="0" smtClean="0"/>
            <a:t>Кольский ОАО ТГК -1</a:t>
          </a:r>
          <a:r>
            <a:rPr lang="en-US" sz="1800" kern="1200" dirty="0" smtClean="0"/>
            <a:t>”</a:t>
          </a: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(п. Раякоски )</a:t>
          </a:r>
          <a:endParaRPr lang="ru-RU" sz="1800" kern="1200" dirty="0"/>
        </a:p>
      </dsp:txBody>
      <dsp:txXfrm>
        <a:off x="1414462" y="2305050"/>
        <a:ext cx="2571749" cy="1543050"/>
      </dsp:txXfrm>
    </dsp:sp>
    <dsp:sp modelId="{F9F83DD7-2143-4F15-B151-5E368142E064}">
      <dsp:nvSpPr>
        <dsp:cNvPr id="0" name=""/>
        <dsp:cNvSpPr/>
      </dsp:nvSpPr>
      <dsp:spPr>
        <a:xfrm>
          <a:off x="4243387" y="2305050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ООО </a:t>
          </a:r>
          <a:r>
            <a:rPr lang="en-US" sz="1800" kern="1200" dirty="0" smtClean="0"/>
            <a:t>“</a:t>
          </a:r>
          <a:r>
            <a:rPr lang="ru-RU" sz="1800" kern="1200" dirty="0" err="1" smtClean="0"/>
            <a:t>ПромВоенстрой</a:t>
          </a:r>
          <a:r>
            <a:rPr lang="en-US" sz="1800" kern="1200" dirty="0" smtClean="0"/>
            <a:t>”</a:t>
          </a: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(</a:t>
          </a:r>
          <a:r>
            <a:rPr lang="ru-RU" sz="1800" kern="1200" dirty="0" err="1" smtClean="0"/>
            <a:t>нижне</a:t>
          </a:r>
          <a:r>
            <a:rPr lang="ru-RU" sz="1800" kern="1200" dirty="0" smtClean="0"/>
            <a:t> и верхнее </a:t>
          </a:r>
          <a:r>
            <a:rPr lang="ru-RU" sz="1800" kern="1200" dirty="0" err="1" smtClean="0"/>
            <a:t>Луостари</a:t>
          </a:r>
          <a:r>
            <a:rPr lang="ru-RU" sz="1800" kern="1200" dirty="0" smtClean="0"/>
            <a:t>)</a:t>
          </a:r>
          <a:endParaRPr lang="en-US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(c 01</a:t>
          </a:r>
          <a:r>
            <a:rPr lang="ru-RU" sz="1800" kern="1200" dirty="0" smtClean="0"/>
            <a:t>.03.2014)</a:t>
          </a:r>
          <a:endParaRPr lang="ru-RU" sz="1800" kern="1200" dirty="0"/>
        </a:p>
      </dsp:txBody>
      <dsp:txXfrm>
        <a:off x="4243387" y="2305050"/>
        <a:ext cx="2571749" cy="1543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03.03.2014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2691730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Организация теплоснабжения и водоснабжения в муниципальных образованиях Печенгского района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000" dirty="0" smtClean="0"/>
              <a:t>Докладчик</a:t>
            </a:r>
            <a:r>
              <a:rPr lang="en-US" sz="2000" dirty="0" smtClean="0"/>
              <a:t>: </a:t>
            </a:r>
            <a:r>
              <a:rPr lang="ru-RU" sz="2000" dirty="0" smtClean="0"/>
              <a:t>глава администрации муниципального образования Печенгский район Гончар С.М.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429000"/>
            <a:ext cx="7272808" cy="2592288"/>
          </a:xfrm>
          <a:noFill/>
        </p:spPr>
        <p:txBody>
          <a:bodyPr>
            <a:noAutofit/>
          </a:bodyPr>
          <a:lstStyle/>
          <a:p>
            <a:pPr algn="just"/>
            <a:endParaRPr lang="ru-RU" sz="2000" b="1" dirty="0" smtClean="0"/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С 01.01.2013года в рамках заключенных соглашений, полномочия администраций городского поселения Никель и сельского </a:t>
            </a:r>
            <a:r>
              <a:rPr lang="ru-RU" sz="2000" b="1" dirty="0"/>
              <a:t>поселение </a:t>
            </a:r>
            <a:r>
              <a:rPr lang="ru-RU" sz="2000" b="1" dirty="0" smtClean="0"/>
              <a:t>Корзуново по организации </a:t>
            </a:r>
            <a:r>
              <a:rPr lang="ru-RU" sz="2000" b="1" dirty="0"/>
              <a:t>теплоснабжения водоснабжения </a:t>
            </a:r>
            <a:r>
              <a:rPr lang="ru-RU" sz="2000" b="1" dirty="0" smtClean="0"/>
              <a:t>были переданы в администрацию муниципального образования Печенгский район</a:t>
            </a:r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59055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0755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315200" cy="1872208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Теплоснабжающие организации  муниципальных образований городское поселение Никель и сельское поселение </a:t>
            </a:r>
            <a:r>
              <a:rPr lang="ru-RU" sz="3200" dirty="0"/>
              <a:t>К</a:t>
            </a:r>
            <a:r>
              <a:rPr lang="ru-RU" sz="3200" dirty="0" smtClean="0"/>
              <a:t>орзуново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2614590"/>
              </p:ext>
            </p:extLst>
          </p:nvPr>
        </p:nvGraphicFramePr>
        <p:xfrm>
          <a:off x="395536" y="2132856"/>
          <a:ext cx="8229600" cy="4352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87101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Водоснабжающие </a:t>
            </a:r>
            <a:r>
              <a:rPr lang="ru-RU" dirty="0"/>
              <a:t>организации  муниципальных образований городское поселение Никель и сельское поселение Корзуново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43608" y="3431656"/>
            <a:ext cx="2304256" cy="13654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МУП “Услуга”</a:t>
            </a:r>
          </a:p>
          <a:p>
            <a:pPr algn="ctr"/>
            <a:r>
              <a:rPr lang="ru-RU" dirty="0"/>
              <a:t>(п. Приречный, п. Никель и п </a:t>
            </a:r>
            <a:r>
              <a:rPr lang="ru-RU" dirty="0" err="1"/>
              <a:t>Раякоски</a:t>
            </a:r>
            <a:r>
              <a:rPr lang="ru-RU" dirty="0"/>
              <a:t>)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635896" y="3422512"/>
            <a:ext cx="2376264" cy="1374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/>
              <a:t>МКП </a:t>
            </a:r>
            <a:r>
              <a:rPr lang="en-US" dirty="0"/>
              <a:t>“</a:t>
            </a:r>
            <a:r>
              <a:rPr lang="ru-RU" dirty="0" err="1"/>
              <a:t>Тепложилсервис</a:t>
            </a:r>
            <a:r>
              <a:rPr lang="en-US" dirty="0"/>
              <a:t>”</a:t>
            </a:r>
            <a:endParaRPr lang="ru-RU" dirty="0"/>
          </a:p>
          <a:p>
            <a:pPr lvl="0" algn="ctr"/>
            <a:r>
              <a:rPr lang="ru-RU" dirty="0"/>
              <a:t>(п. </a:t>
            </a:r>
            <a:r>
              <a:rPr lang="ru-RU" dirty="0" err="1"/>
              <a:t>Корзуново</a:t>
            </a:r>
            <a:r>
              <a:rPr lang="ru-RU" dirty="0"/>
              <a:t>)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228184" y="3431656"/>
            <a:ext cx="2232248" cy="13654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/>
              <a:t>ОАО “Славянка”</a:t>
            </a:r>
          </a:p>
          <a:p>
            <a:pPr lvl="0" algn="ctr"/>
            <a:r>
              <a:rPr lang="ru-RU" dirty="0"/>
              <a:t>(нижнее и верхнее </a:t>
            </a:r>
            <a:r>
              <a:rPr lang="ru-RU" dirty="0" err="1"/>
              <a:t>Луостари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3628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7"/>
            <a:ext cx="7315200" cy="108012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Организация теплоснабжения </a:t>
            </a:r>
            <a:br>
              <a:rPr lang="ru-RU" sz="3200" dirty="0" smtClean="0"/>
            </a:br>
            <a:r>
              <a:rPr lang="ru-RU" sz="3200" dirty="0" smtClean="0"/>
              <a:t>(проблемы и пути их решения)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8052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Переход на прямые платежи населения с </a:t>
            </a:r>
            <a:r>
              <a:rPr lang="ru-RU" sz="2800" dirty="0"/>
              <a:t>ресурсоснабжающими </a:t>
            </a:r>
            <a:r>
              <a:rPr lang="ru-RU" sz="2800" dirty="0" smtClean="0"/>
              <a:t>организациями, с 01.07.2013года. </a:t>
            </a:r>
          </a:p>
          <a:p>
            <a:r>
              <a:rPr lang="ru-RU" sz="2800" dirty="0" smtClean="0"/>
              <a:t>Положительные моменты перехода на прямые платежи</a:t>
            </a:r>
          </a:p>
          <a:p>
            <a:r>
              <a:rPr lang="ru-RU" sz="2800" dirty="0" smtClean="0"/>
              <a:t>Проблемы в области организации теплоснабжения в населённых пунктах </a:t>
            </a:r>
          </a:p>
          <a:p>
            <a:r>
              <a:rPr lang="ru-RU" sz="2800" dirty="0" smtClean="0"/>
              <a:t>Мероприятия по решению  проблемных моментов в 2013году</a:t>
            </a:r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51978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7"/>
            <a:ext cx="7315200" cy="108012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Организация водоснабжения </a:t>
            </a:r>
            <a:br>
              <a:rPr lang="ru-RU" sz="2800" b="1" dirty="0" smtClean="0"/>
            </a:br>
            <a:r>
              <a:rPr lang="ru-RU" sz="2800" b="1" dirty="0" smtClean="0"/>
              <a:t>(проблемы и пути их решения)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52528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Проблематика муниципального унитарного предприятия МУП </a:t>
            </a:r>
            <a:r>
              <a:rPr lang="en-US" sz="2800" dirty="0" smtClean="0"/>
              <a:t>“</a:t>
            </a:r>
            <a:r>
              <a:rPr lang="ru-RU" sz="2800" dirty="0" smtClean="0"/>
              <a:t>Услуга</a:t>
            </a:r>
            <a:r>
              <a:rPr lang="en-US" sz="2800" dirty="0" smtClean="0"/>
              <a:t>”</a:t>
            </a:r>
            <a:r>
              <a:rPr lang="ru-RU" sz="2800" dirty="0" smtClean="0"/>
              <a:t>,</a:t>
            </a:r>
            <a:r>
              <a:rPr lang="en-US" sz="2800" dirty="0" smtClean="0"/>
              <a:t> </a:t>
            </a:r>
            <a:r>
              <a:rPr lang="ru-RU" sz="2800" dirty="0" smtClean="0"/>
              <a:t>связанная с экономически необоснованными тарифами.</a:t>
            </a:r>
          </a:p>
          <a:p>
            <a:r>
              <a:rPr lang="ru-RU" sz="2800" dirty="0" smtClean="0"/>
              <a:t>Принимаемые меры на предприятии которые приведут к повышению рентабельности и улучшению финансовых результатов. </a:t>
            </a:r>
          </a:p>
          <a:p>
            <a:endParaRPr lang="ru-RU" sz="2800" dirty="0"/>
          </a:p>
          <a:p>
            <a:pPr marL="45720" indent="0">
              <a:buNone/>
            </a:pP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02620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315200" cy="115409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Мониторинг по контролю за уровнем платы граждан за коммунальные услуги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988841"/>
            <a:ext cx="7315200" cy="4320520"/>
          </a:xfrm>
        </p:spPr>
        <p:txBody>
          <a:bodyPr>
            <a:noAutofit/>
          </a:bodyPr>
          <a:lstStyle/>
          <a:p>
            <a:r>
              <a:rPr lang="ru-RU" sz="2800" dirty="0" smtClean="0"/>
              <a:t>Еженедельный мониторинг со стороны администрации </a:t>
            </a:r>
          </a:p>
          <a:p>
            <a:r>
              <a:rPr lang="ru-RU" sz="2800" dirty="0" smtClean="0"/>
              <a:t>Отключение электроэнергии управляющей организацией </a:t>
            </a:r>
            <a:endParaRPr lang="ru-RU" sz="2800" dirty="0"/>
          </a:p>
          <a:p>
            <a:r>
              <a:rPr lang="ru-RU" sz="2800" dirty="0" smtClean="0"/>
              <a:t>Подписание соглашений о рассрочке задолженности.</a:t>
            </a:r>
            <a:endParaRPr lang="ru-RU" sz="2800" dirty="0"/>
          </a:p>
          <a:p>
            <a:r>
              <a:rPr lang="ru-RU" sz="2800" dirty="0" smtClean="0"/>
              <a:t>Претензионная и исковая работа</a:t>
            </a:r>
            <a:endParaRPr lang="ru-RU" sz="2800" dirty="0"/>
          </a:p>
          <a:p>
            <a:r>
              <a:rPr lang="ru-RU" sz="2800" dirty="0" smtClean="0"/>
              <a:t>Итог  проделанной работы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18204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836713"/>
            <a:ext cx="7315200" cy="1862100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4869160"/>
            <a:ext cx="6897960" cy="1440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764704"/>
            <a:ext cx="59055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9865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480</TotalTime>
  <Words>226</Words>
  <Application>Microsoft Office PowerPoint</Application>
  <PresentationFormat>Экран (4:3)</PresentationFormat>
  <Paragraphs>40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Перспектива</vt:lpstr>
      <vt:lpstr>        Организация теплоснабжения и водоснабжения в муниципальных образованиях Печенгского района  Докладчик: глава администрации муниципального образования Печенгский район Гончар С.М.</vt:lpstr>
      <vt:lpstr> Теплоснабжающие организации  муниципальных образований городское поселение Никель и сельское поселение Корзуново</vt:lpstr>
      <vt:lpstr>  Водоснабжающие организации  муниципальных образований городское поселение Никель и сельское поселение Корзуново</vt:lpstr>
      <vt:lpstr>Организация теплоснабжения  (проблемы и пути их решения) </vt:lpstr>
      <vt:lpstr>Организация водоснабжения  (проблемы и пути их решения)</vt:lpstr>
      <vt:lpstr>Мониторинг по контролю за уровнем платы граждан за коммунальные услуги </vt:lpstr>
      <vt:lpstr> 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теплоснабжения и водоснабжения в муниципальных образованиях Печенгского района</dc:title>
  <dc:creator>Чернышев  Виталий Николаевич</dc:creator>
  <cp:lastModifiedBy>Чернышев  Виталий Николаевич</cp:lastModifiedBy>
  <cp:revision>35</cp:revision>
  <cp:lastPrinted>2014-03-02T09:20:50Z</cp:lastPrinted>
  <dcterms:created xsi:type="dcterms:W3CDTF">2014-02-26T07:50:04Z</dcterms:created>
  <dcterms:modified xsi:type="dcterms:W3CDTF">2014-03-03T14:23:01Z</dcterms:modified>
</cp:coreProperties>
</file>