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16"/>
  </p:notesMasterIdLst>
  <p:sldIdLst>
    <p:sldId id="296" r:id="rId2"/>
    <p:sldId id="316" r:id="rId3"/>
    <p:sldId id="325" r:id="rId4"/>
    <p:sldId id="326" r:id="rId5"/>
    <p:sldId id="327" r:id="rId6"/>
    <p:sldId id="329" r:id="rId7"/>
    <p:sldId id="330" r:id="rId8"/>
    <p:sldId id="317" r:id="rId9"/>
    <p:sldId id="322" r:id="rId10"/>
    <p:sldId id="323" r:id="rId11"/>
    <p:sldId id="328" r:id="rId12"/>
    <p:sldId id="331" r:id="rId13"/>
    <p:sldId id="332" r:id="rId14"/>
    <p:sldId id="313" r:id="rId15"/>
  </p:sldIdLst>
  <p:sldSz cx="9144000" cy="6858000" type="screen4x3"/>
  <p:notesSz cx="6858000" cy="9947275"/>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BF1EF"/>
    <a:srgbClr val="FFFCE5"/>
    <a:srgbClr val="FFFDEF"/>
    <a:srgbClr val="FFFBDD"/>
    <a:srgbClr val="F1FEDA"/>
    <a:srgbClr val="F5FFE5"/>
    <a:srgbClr val="E7FFC1"/>
    <a:srgbClr val="D8E2D6"/>
    <a:srgbClr val="FFF8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9" autoAdjust="0"/>
    <p:restoredTop sz="93143" autoAdjust="0"/>
  </p:normalViewPr>
  <p:slideViewPr>
    <p:cSldViewPr>
      <p:cViewPr>
        <p:scale>
          <a:sx n="93" d="100"/>
          <a:sy n="93" d="100"/>
        </p:scale>
        <p:origin x="-140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8475"/>
          </a:xfrm>
          <a:prstGeom prst="rect">
            <a:avLst/>
          </a:prstGeom>
        </p:spPr>
        <p:txBody>
          <a:bodyPr vert="horz" lIns="91870" tIns="45935" rIns="91870" bIns="45935"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84613" y="0"/>
            <a:ext cx="2971800" cy="498475"/>
          </a:xfrm>
          <a:prstGeom prst="rect">
            <a:avLst/>
          </a:prstGeom>
        </p:spPr>
        <p:txBody>
          <a:bodyPr vert="horz" lIns="91870" tIns="45935" rIns="91870" bIns="45935" rtlCol="0"/>
          <a:lstStyle>
            <a:lvl1pPr algn="r">
              <a:defRPr sz="1200">
                <a:latin typeface="Arial" charset="0"/>
              </a:defRPr>
            </a:lvl1pPr>
          </a:lstStyle>
          <a:p>
            <a:pPr>
              <a:defRPr/>
            </a:pPr>
            <a:fld id="{651F06B3-5EBE-4A84-B527-07BBC57B37B4}" type="datetimeFigureOut">
              <a:rPr lang="ru-RU"/>
              <a:pPr>
                <a:defRPr/>
              </a:pPr>
              <a:t>03.03.2014</a:t>
            </a:fld>
            <a:endParaRPr lang="ru-RU"/>
          </a:p>
        </p:txBody>
      </p:sp>
      <p:sp>
        <p:nvSpPr>
          <p:cNvPr id="4" name="Образ слайда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870" tIns="45935" rIns="91870" bIns="45935" rtlCol="0" anchor="ctr"/>
          <a:lstStyle/>
          <a:p>
            <a:pPr lvl="0"/>
            <a:endParaRPr lang="ru-RU" noProof="0" smtClean="0"/>
          </a:p>
        </p:txBody>
      </p:sp>
      <p:sp>
        <p:nvSpPr>
          <p:cNvPr id="5" name="Заметки 4"/>
          <p:cNvSpPr>
            <a:spLocks noGrp="1"/>
          </p:cNvSpPr>
          <p:nvPr>
            <p:ph type="body" sz="quarter" idx="3"/>
          </p:nvPr>
        </p:nvSpPr>
        <p:spPr>
          <a:xfrm>
            <a:off x="685800" y="4725988"/>
            <a:ext cx="5486400" cy="4475162"/>
          </a:xfrm>
          <a:prstGeom prst="rect">
            <a:avLst/>
          </a:prstGeom>
        </p:spPr>
        <p:txBody>
          <a:bodyPr vert="horz" lIns="91870" tIns="45935" rIns="91870" bIns="45935"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47213"/>
            <a:ext cx="2971800" cy="498475"/>
          </a:xfrm>
          <a:prstGeom prst="rect">
            <a:avLst/>
          </a:prstGeom>
        </p:spPr>
        <p:txBody>
          <a:bodyPr vert="horz" lIns="91870" tIns="45935" rIns="91870" bIns="45935"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84613" y="9447213"/>
            <a:ext cx="2971800" cy="498475"/>
          </a:xfrm>
          <a:prstGeom prst="rect">
            <a:avLst/>
          </a:prstGeom>
        </p:spPr>
        <p:txBody>
          <a:bodyPr vert="horz" lIns="91870" tIns="45935" rIns="91870" bIns="45935" rtlCol="0" anchor="b"/>
          <a:lstStyle>
            <a:lvl1pPr algn="r">
              <a:defRPr sz="1200">
                <a:latin typeface="Arial" charset="0"/>
              </a:defRPr>
            </a:lvl1pPr>
          </a:lstStyle>
          <a:p>
            <a:pPr>
              <a:defRPr/>
            </a:pPr>
            <a:fld id="{D99CAD1A-2B65-4205-87E4-DBF4F5AC3B7B}" type="slidenum">
              <a:rPr lang="ru-RU"/>
              <a:pPr>
                <a:defRPr/>
              </a:pPr>
              <a:t>‹#›</a:t>
            </a:fld>
            <a:endParaRPr lang="ru-RU"/>
          </a:p>
        </p:txBody>
      </p:sp>
    </p:spTree>
    <p:extLst>
      <p:ext uri="{BB962C8B-B14F-4D97-AF65-F5344CB8AC3E}">
        <p14:creationId xmlns:p14="http://schemas.microsoft.com/office/powerpoint/2010/main" val="1104041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024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4F22B39-CDE6-4B9C-8624-58307DB57DE6}" type="slidenum">
              <a:rPr lang="ru-RU" smtClean="0"/>
              <a:pPr eaLnBrk="1" hangingPunct="1"/>
              <a:t>1</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fld id="{9EE20E98-AEA3-4CFE-8DA0-4D2D0EB2A351}"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a:defRPr/>
            </a:pPr>
            <a:fld id="{E44A766D-3A3F-4E4B-9D76-96322B897EAB}"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88093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E9EB50E7-5494-4465-A3D3-263E57F4467D}"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a:defRPr/>
            </a:pPr>
            <a:fld id="{6B98AFF2-2BFD-4F89-B7D4-C8B8F3EFE448}"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780724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559A3904-7091-4E65-8FD8-86048A5EF1CC}"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a:defRPr/>
            </a:pPr>
            <a:fld id="{D1F9D667-0099-47BD-A83B-B17422FEB238}"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88849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7FCFFE38-C1A0-479F-97B9-EF6C7C0FA1DA}"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a:defRPr/>
            </a:pPr>
            <a:fld id="{2E8FFC45-34BF-41CF-A6F6-C3E211F0C94F}"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212174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fld id="{B30F2381-B852-458C-AB8C-145AE52A484D}"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pPr>
              <a:defRPr/>
            </a:pPr>
            <a:fld id="{F19FDFB9-3A28-469A-8C20-8682DFC99FE7}"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679004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fld id="{045242FE-F439-4963-B5BC-30BF55404A04}" type="datetime1">
              <a:rPr lang="ru-RU" smtClean="0">
                <a:solidFill>
                  <a:prstClr val="black">
                    <a:tint val="75000"/>
                  </a:prstClr>
                </a:solidFill>
              </a:rPr>
              <a:t>03.03.2014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a:defRPr/>
            </a:pPr>
            <a:fld id="{02D8F82C-B33E-4A82-9CC2-FF94C3A262D7}"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87223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fld id="{DA90C8C9-AF6C-45F2-A611-9A1F0CCEBF16}" type="datetime1">
              <a:rPr lang="ru-RU" smtClean="0">
                <a:solidFill>
                  <a:prstClr val="black">
                    <a:tint val="75000"/>
                  </a:prstClr>
                </a:solidFill>
              </a:rPr>
              <a:t>03.03.2014</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pPr>
              <a:defRPr/>
            </a:pPr>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pPr>
              <a:defRPr/>
            </a:pPr>
            <a:fld id="{4FE3FDA1-06DB-440B-A9CA-9CBC6A70EC70}"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485159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fld id="{7EE7AAF7-7982-415D-9F97-D11B5B2FBB7A}" type="datetime1">
              <a:rPr lang="ru-RU" smtClean="0">
                <a:solidFill>
                  <a:prstClr val="black">
                    <a:tint val="75000"/>
                  </a:prstClr>
                </a:solidFill>
              </a:rPr>
              <a:t>03.03.2014</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pPr>
              <a:defRPr/>
            </a:pP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pPr>
              <a:defRPr/>
            </a:pPr>
            <a:fld id="{E7669458-20C5-426F-A748-A522B0358DEC}"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59536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300EF5A1-F438-4C84-B814-CA5EDB5B0B2A}" type="datetime1">
              <a:rPr lang="ru-RU" smtClean="0">
                <a:solidFill>
                  <a:prstClr val="black">
                    <a:tint val="75000"/>
                  </a:prstClr>
                </a:solidFill>
              </a:rPr>
              <a:t>03.03.2014</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pPr>
              <a:defRPr/>
            </a:pPr>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pPr>
              <a:defRPr/>
            </a:pPr>
            <a:fld id="{7172BF72-A0A6-4B80-95A7-44A4640AAC5C}"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34275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1FCC6AF0-1B94-4495-BE02-FFBEA41A0833}" type="datetime1">
              <a:rPr lang="ru-RU" smtClean="0">
                <a:solidFill>
                  <a:prstClr val="black">
                    <a:tint val="75000"/>
                  </a:prstClr>
                </a:solidFill>
              </a:rPr>
              <a:t>03.03.2014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a:defRPr/>
            </a:pPr>
            <a:fld id="{96255A05-2B38-49CF-A45A-8A282C8D3F9E}"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89353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E17D2A14-52C9-4F9B-A929-E971DCABD62D}" type="datetime1">
              <a:rPr lang="ru-RU" smtClean="0">
                <a:solidFill>
                  <a:prstClr val="black">
                    <a:tint val="75000"/>
                  </a:prstClr>
                </a:solidFill>
              </a:rPr>
              <a:t>03.03.2014</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pPr>
              <a:defRPr/>
            </a:pP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pPr>
              <a:defRPr/>
            </a:pPr>
            <a:fld id="{CB3160EC-25FB-4713-9DA3-9061BD3C84ED}"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22277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FEA9CBF-9059-4C00-92FD-DAD91F5585EF}" type="datetime1">
              <a:rPr lang="ru-RU" smtClean="0">
                <a:solidFill>
                  <a:prstClr val="black">
                    <a:tint val="75000"/>
                  </a:prstClr>
                </a:solidFill>
              </a:rPr>
              <a:t>03.03.2014</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15AF72A-7061-4471-8074-A9FCED9A4E60}" type="slidenum">
              <a:rPr lang="ru-RU" smtClean="0">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80467950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C:\Documents and Settings\yuriryab\Рабочий стол\Карта России-Мурманск.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762000"/>
            <a:ext cx="7596214" cy="41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33"/>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2053" name="Rectangle 6"/>
          <p:cNvSpPr>
            <a:spLocks noChangeArrowheads="1"/>
          </p:cNvSpPr>
          <p:nvPr/>
        </p:nvSpPr>
        <p:spPr bwMode="auto">
          <a:xfrm>
            <a:off x="357188" y="5481269"/>
            <a:ext cx="536694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hangingPunct="0"/>
            <a:r>
              <a:rPr lang="ru-RU" sz="1600" dirty="0" smtClean="0">
                <a:latin typeface="Century Gothic" pitchFamily="34" charset="0"/>
                <a:cs typeface="Times New Roman" pitchFamily="18" charset="0"/>
              </a:rPr>
              <a:t>Заместитель </a:t>
            </a:r>
            <a:r>
              <a:rPr lang="ru-RU" sz="1600" dirty="0">
                <a:latin typeface="Century Gothic" pitchFamily="34" charset="0"/>
                <a:cs typeface="Times New Roman" pitchFamily="18" charset="0"/>
              </a:rPr>
              <a:t>начальника </a:t>
            </a:r>
            <a:r>
              <a:rPr lang="ru-RU" sz="1600" dirty="0" smtClean="0">
                <a:latin typeface="Century Gothic" pitchFamily="34" charset="0"/>
                <a:cs typeface="Times New Roman" pitchFamily="18" charset="0"/>
              </a:rPr>
              <a:t>отдела</a:t>
            </a:r>
          </a:p>
          <a:p>
            <a:pPr eaLnBrk="0" hangingPunct="0"/>
            <a:r>
              <a:rPr lang="ru-RU" sz="1600" dirty="0" smtClean="0">
                <a:latin typeface="Century Gothic" pitchFamily="34" charset="0"/>
                <a:cs typeface="Times New Roman" pitchFamily="18" charset="0"/>
              </a:rPr>
              <a:t>Управления </a:t>
            </a:r>
            <a:r>
              <a:rPr lang="ru-RU" sz="1600" dirty="0">
                <a:latin typeface="Century Gothic" pitchFamily="34" charset="0"/>
                <a:cs typeface="Times New Roman" pitchFamily="18" charset="0"/>
              </a:rPr>
              <a:t>по тарифному регулированию Мурманской </a:t>
            </a:r>
            <a:r>
              <a:rPr lang="ru-RU" sz="1600" dirty="0" smtClean="0">
                <a:latin typeface="Century Gothic" pitchFamily="34" charset="0"/>
                <a:cs typeface="Times New Roman" pitchFamily="18" charset="0"/>
              </a:rPr>
              <a:t>области</a:t>
            </a:r>
          </a:p>
          <a:p>
            <a:pPr eaLnBrk="0" hangingPunct="0"/>
            <a:r>
              <a:rPr lang="ru-RU" sz="1600" dirty="0" smtClean="0">
                <a:latin typeface="Century Gothic" pitchFamily="34" charset="0"/>
                <a:cs typeface="Times New Roman" pitchFamily="18" charset="0"/>
              </a:rPr>
              <a:t>Богданова Анна Владимировна </a:t>
            </a:r>
            <a:endParaRPr lang="ru-RU" sz="1600" dirty="0">
              <a:latin typeface="Century Gothic" pitchFamily="34" charset="0"/>
              <a:cs typeface="Times New Roman" pitchFamily="18" charset="0"/>
            </a:endParaRPr>
          </a:p>
        </p:txBody>
      </p:sp>
      <p:sp>
        <p:nvSpPr>
          <p:cNvPr id="2054" name="Прямоугольник 9"/>
          <p:cNvSpPr>
            <a:spLocks noChangeArrowheads="1"/>
          </p:cNvSpPr>
          <p:nvPr/>
        </p:nvSpPr>
        <p:spPr bwMode="auto">
          <a:xfrm>
            <a:off x="179388" y="188913"/>
            <a:ext cx="88571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sz="1400" b="1" dirty="0">
                <a:latin typeface="Times New Roman" pitchFamily="18" charset="0"/>
                <a:cs typeface="Times New Roman" pitchFamily="18" charset="0"/>
              </a:rPr>
              <a:t>Первый региональный семинар-совещание </a:t>
            </a:r>
          </a:p>
          <a:p>
            <a:pPr algn="ctr"/>
            <a:r>
              <a:rPr lang="ru-RU" sz="1400" dirty="0">
                <a:latin typeface="Times New Roman" pitchFamily="18" charset="0"/>
                <a:cs typeface="Times New Roman" pitchFamily="18" charset="0"/>
              </a:rPr>
              <a:t> </a:t>
            </a:r>
            <a:r>
              <a:rPr lang="ru-RU" sz="1400" b="1" i="1" dirty="0">
                <a:latin typeface="Times New Roman" pitchFamily="18" charset="0"/>
                <a:cs typeface="Times New Roman" pitchFamily="18" charset="0"/>
              </a:rPr>
              <a:t>«Итоги тарифного регулирования в 2013 году и задачи на следующий период регулирования</a:t>
            </a:r>
          </a:p>
          <a:p>
            <a:pPr algn="ctr"/>
            <a:r>
              <a:rPr lang="ru-RU" sz="1400" b="1" i="1" dirty="0">
                <a:latin typeface="Times New Roman" pitchFamily="18" charset="0"/>
                <a:cs typeface="Times New Roman" pitchFamily="18" charset="0"/>
              </a:rPr>
              <a:t>в Мурманской области»</a:t>
            </a:r>
            <a:endParaRPr lang="ru-RU" sz="1400" dirty="0">
              <a:latin typeface="Century Gothic" pitchFamily="34" charset="0"/>
              <a:cs typeface="Times New Roman" pitchFamily="18" charset="0"/>
            </a:endParaRPr>
          </a:p>
        </p:txBody>
      </p:sp>
      <p:sp>
        <p:nvSpPr>
          <p:cNvPr id="2055" name="Rectangle 5"/>
          <p:cNvSpPr>
            <a:spLocks noChangeArrowheads="1"/>
          </p:cNvSpPr>
          <p:nvPr/>
        </p:nvSpPr>
        <p:spPr bwMode="auto">
          <a:xfrm>
            <a:off x="0" y="1143000"/>
            <a:ext cx="9144000" cy="372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ru-RU" sz="3600" b="1" dirty="0" smtClean="0">
              <a:latin typeface="Century Gothic" pitchFamily="34" charset="0"/>
              <a:cs typeface="Times New Roman" pitchFamily="18" charset="0"/>
            </a:endParaRPr>
          </a:p>
          <a:p>
            <a:pPr algn="ctr">
              <a:spcBef>
                <a:spcPts val="200"/>
              </a:spcBef>
              <a:spcAft>
                <a:spcPts val="200"/>
              </a:spcAft>
            </a:pPr>
            <a:r>
              <a:rPr lang="ru-RU" sz="2000" b="1" i="1" dirty="0">
                <a:latin typeface="Times New Roman" pitchFamily="18" charset="0"/>
                <a:cs typeface="Times New Roman" pitchFamily="18" charset="0"/>
              </a:rPr>
              <a:t>Особенности регулирования в 2013 году тарифов на услуги по передаче электроэнергии и задачи регулирования указанных тарифов на следующий период регулирования</a:t>
            </a:r>
          </a:p>
        </p:txBody>
      </p:sp>
      <p:sp>
        <p:nvSpPr>
          <p:cNvPr id="2056" name="Номер слайда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ru-RU" dirty="0" smtClean="0"/>
          </a:p>
          <a:p>
            <a:pPr eaLnBrk="1" hangingPunct="1"/>
            <a:endParaRPr lang="ru-RU" dirty="0" smtClean="0"/>
          </a:p>
        </p:txBody>
      </p:sp>
      <p:sp>
        <p:nvSpPr>
          <p:cNvPr id="2057" name="Прямоугольник 10"/>
          <p:cNvSpPr>
            <a:spLocks noChangeArrowheads="1"/>
          </p:cNvSpPr>
          <p:nvPr/>
        </p:nvSpPr>
        <p:spPr bwMode="auto">
          <a:xfrm>
            <a:off x="6786563" y="1643063"/>
            <a:ext cx="23574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eaLnBrk="0" hangingPunct="0"/>
            <a:r>
              <a:rPr lang="ru-RU" sz="1400" dirty="0" smtClean="0">
                <a:latin typeface="Century Gothic" pitchFamily="34" charset="0"/>
                <a:cs typeface="Times New Roman" pitchFamily="18" charset="0"/>
              </a:rPr>
              <a:t>04 марта </a:t>
            </a:r>
            <a:r>
              <a:rPr lang="ru-RU" sz="1400" dirty="0">
                <a:latin typeface="Century Gothic" pitchFamily="34" charset="0"/>
                <a:cs typeface="Times New Roman" pitchFamily="18" charset="0"/>
              </a:rPr>
              <a:t>2014 </a:t>
            </a:r>
            <a:r>
              <a:rPr lang="ru-RU" sz="1400" dirty="0" smtClean="0">
                <a:latin typeface="Century Gothic" pitchFamily="34" charset="0"/>
                <a:cs typeface="Times New Roman" pitchFamily="18" charset="0"/>
              </a:rPr>
              <a:t>года</a:t>
            </a:r>
          </a:p>
          <a:p>
            <a:pPr marL="342900" indent="-342900" eaLnBrk="0" hangingPunct="0"/>
            <a:r>
              <a:rPr lang="ru-RU" sz="1400" dirty="0" smtClean="0">
                <a:latin typeface="Century Gothic" pitchFamily="34" charset="0"/>
                <a:cs typeface="Times New Roman" pitchFamily="18" charset="0"/>
              </a:rPr>
              <a:t>г. Мурманск</a:t>
            </a:r>
            <a:endParaRPr lang="ru-RU" sz="1400" dirty="0">
              <a:latin typeface="Century Gothic" pitchFamily="34" charset="0"/>
              <a:cs typeface="Times New Roman" pitchFamily="18" charset="0"/>
            </a:endParaRPr>
          </a:p>
          <a:p>
            <a:pPr marL="342900" indent="-342900" eaLnBrk="0" hangingPunct="0"/>
            <a:endParaRPr lang="ru-RU" sz="1400" dirty="0">
              <a:latin typeface="Century Gothic" pitchFamily="34" charset="0"/>
              <a:cs typeface="Times New Roman" pitchFamily="18" charset="0"/>
            </a:endParaRPr>
          </a:p>
        </p:txBody>
      </p:sp>
      <p:pic>
        <p:nvPicPr>
          <p:cNvPr id="10" name="Picture 2" descr="C:\Documents and Settings\yuriryab\Рабочий стол\Шаблон-Мурманск-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3188" y="5214938"/>
            <a:ext cx="2690812"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431540" y="328910"/>
            <a:ext cx="7524836" cy="707886"/>
          </a:xfrm>
          <a:prstGeom prst="rect">
            <a:avLst/>
          </a:prstGeom>
        </p:spPr>
        <p:txBody>
          <a:bodyPr wrap="square">
            <a:spAutoFit/>
          </a:bodyPr>
          <a:lstStyle/>
          <a:p>
            <a:pPr algn="just" fontAlgn="auto">
              <a:spcBef>
                <a:spcPts val="0"/>
              </a:spcBef>
              <a:spcAft>
                <a:spcPts val="0"/>
              </a:spcAft>
            </a:pPr>
            <a:r>
              <a:rPr lang="ru-RU" sz="2000" b="1" dirty="0">
                <a:latin typeface="Times New Roman" pitchFamily="18" charset="0"/>
                <a:cs typeface="Times New Roman" pitchFamily="18" charset="0"/>
              </a:rPr>
              <a:t>Изменения в Основы ценообразования, </a:t>
            </a:r>
            <a:endParaRPr lang="ru-RU" sz="2000" b="1" dirty="0" smtClean="0">
              <a:latin typeface="Times New Roman" pitchFamily="18" charset="0"/>
              <a:cs typeface="Times New Roman" pitchFamily="18" charset="0"/>
            </a:endParaRPr>
          </a:p>
          <a:p>
            <a:pPr algn="just" fontAlgn="auto">
              <a:spcBef>
                <a:spcPts val="0"/>
              </a:spcBef>
              <a:spcAft>
                <a:spcPts val="0"/>
              </a:spcAft>
            </a:pPr>
            <a:r>
              <a:rPr lang="ru-RU" sz="2000" b="1" dirty="0" smtClean="0">
                <a:latin typeface="Times New Roman" pitchFamily="18" charset="0"/>
                <a:cs typeface="Times New Roman" pitchFamily="18" charset="0"/>
              </a:rPr>
              <a:t>внесенные </a:t>
            </a:r>
            <a:r>
              <a:rPr lang="ru-RU" sz="2000" b="1" dirty="0">
                <a:latin typeface="Times New Roman" pitchFamily="18" charset="0"/>
                <a:cs typeface="Times New Roman" pitchFamily="18" charset="0"/>
              </a:rPr>
              <a:t>постановлением </a:t>
            </a:r>
            <a:r>
              <a:rPr lang="ru-RU" sz="2000" b="1" dirty="0" smtClean="0">
                <a:latin typeface="Times New Roman" pitchFamily="18" charset="0"/>
                <a:cs typeface="Times New Roman" pitchFamily="18" charset="0"/>
              </a:rPr>
              <a:t>№ 1019 </a:t>
            </a:r>
            <a:r>
              <a:rPr lang="ru-RU" sz="2000" b="1" dirty="0">
                <a:latin typeface="Times New Roman" pitchFamily="18" charset="0"/>
                <a:cs typeface="Times New Roman" pitchFamily="18" charset="0"/>
              </a:rPr>
              <a:t>от 13.11.2013</a:t>
            </a:r>
            <a:endParaRPr lang="ru-RU" sz="2000" b="1" dirty="0">
              <a:solidFill>
                <a:prstClr val="black"/>
              </a:solidFill>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142929126"/>
              </p:ext>
            </p:extLst>
          </p:nvPr>
        </p:nvGraphicFramePr>
        <p:xfrm>
          <a:off x="214282" y="1000109"/>
          <a:ext cx="8786874" cy="5776333"/>
        </p:xfrm>
        <a:graphic>
          <a:graphicData uri="http://schemas.openxmlformats.org/drawingml/2006/table">
            <a:tbl>
              <a:tblPr bandRow="1">
                <a:effectLst/>
                <a:tableStyleId>{3C2FFA5D-87B4-456A-9821-1D502468CF0F}</a:tableStyleId>
              </a:tblPr>
              <a:tblGrid>
                <a:gridCol w="2322496"/>
                <a:gridCol w="6464378"/>
              </a:tblGrid>
              <a:tr h="3551275">
                <a:tc>
                  <a:txBody>
                    <a:bodyPr/>
                    <a:lstStyle/>
                    <a:p>
                      <a:pPr algn="ctr"/>
                      <a:r>
                        <a:rPr lang="ru-RU" sz="1500" b="1" kern="1200" dirty="0" smtClean="0">
                          <a:solidFill>
                            <a:schemeClr val="dk1"/>
                          </a:solidFill>
                          <a:latin typeface="Times New Roman" pitchFamily="18" charset="0"/>
                          <a:ea typeface="+mn-ea"/>
                          <a:cs typeface="Times New Roman" pitchFamily="18" charset="0"/>
                        </a:rPr>
                        <a:t>уровень потерь электроэнергии при</a:t>
                      </a:r>
                    </a:p>
                    <a:p>
                      <a:pPr algn="ctr"/>
                      <a:r>
                        <a:rPr lang="ru-RU" sz="1500" b="1" kern="1200" dirty="0" smtClean="0">
                          <a:solidFill>
                            <a:schemeClr val="dk1"/>
                          </a:solidFill>
                          <a:latin typeface="Times New Roman" pitchFamily="18" charset="0"/>
                          <a:ea typeface="+mn-ea"/>
                          <a:cs typeface="Times New Roman" pitchFamily="18" charset="0"/>
                        </a:rPr>
                        <a:t>ее передаче</a:t>
                      </a:r>
                      <a:endParaRPr lang="ru-RU" sz="1500" kern="1200" dirty="0" smtClean="0">
                        <a:solidFill>
                          <a:schemeClr val="dk1"/>
                        </a:solidFill>
                        <a:latin typeface="Times New Roman" pitchFamily="18" charset="0"/>
                        <a:ea typeface="+mn-ea"/>
                        <a:cs typeface="Times New Roman" pitchFamily="18" charset="0"/>
                      </a:endParaRPr>
                    </a:p>
                    <a:p>
                      <a:pPr algn="ctr"/>
                      <a:r>
                        <a:rPr lang="ru-RU" sz="1200" kern="1200" dirty="0" smtClean="0">
                          <a:solidFill>
                            <a:schemeClr val="dk1"/>
                          </a:solidFill>
                          <a:latin typeface="Times New Roman" pitchFamily="18" charset="0"/>
                          <a:ea typeface="+mn-ea"/>
                          <a:cs typeface="Times New Roman" pitchFamily="18" charset="0"/>
                        </a:rPr>
                        <a:t>(при </a:t>
                      </a:r>
                      <a:r>
                        <a:rPr lang="en-US" sz="1200" kern="1200" dirty="0" smtClean="0">
                          <a:solidFill>
                            <a:schemeClr val="dk1"/>
                          </a:solidFill>
                          <a:latin typeface="Times New Roman" pitchFamily="18" charset="0"/>
                          <a:ea typeface="+mn-ea"/>
                          <a:cs typeface="Times New Roman" pitchFamily="18" charset="0"/>
                        </a:rPr>
                        <a:t>RAB</a:t>
                      </a:r>
                      <a:r>
                        <a:rPr lang="ru-RU" sz="1200" kern="1200" dirty="0" smtClean="0">
                          <a:solidFill>
                            <a:schemeClr val="dk1"/>
                          </a:solidFill>
                          <a:latin typeface="Times New Roman" pitchFamily="18" charset="0"/>
                          <a:ea typeface="+mn-ea"/>
                          <a:cs typeface="Times New Roman" pitchFamily="18" charset="0"/>
                        </a:rPr>
                        <a:t>-регулировании)</a:t>
                      </a:r>
                    </a:p>
                    <a:p>
                      <a:pPr algn="ctr"/>
                      <a:r>
                        <a:rPr lang="ru-RU" sz="1200" kern="1200" dirty="0" smtClean="0">
                          <a:solidFill>
                            <a:schemeClr val="dk1"/>
                          </a:solidFill>
                          <a:latin typeface="Times New Roman" pitchFamily="18" charset="0"/>
                          <a:ea typeface="+mn-ea"/>
                          <a:cs typeface="Times New Roman" pitchFamily="18" charset="0"/>
                        </a:rPr>
                        <a:t>(п.33 Основ ценообразования)</a:t>
                      </a:r>
                      <a:endParaRPr lang="ru-RU" sz="1200" b="1" dirty="0" smtClean="0">
                        <a:solidFill>
                          <a:schemeClr val="tx1"/>
                        </a:solidFill>
                        <a:latin typeface="Times New Roman" pitchFamily="18" charset="0"/>
                        <a:cs typeface="Times New Roman" pitchFamily="18" charset="0"/>
                      </a:endParaRPr>
                    </a:p>
                  </a:txBody>
                  <a:tcPr marL="91436" marR="108000" marT="45727" marB="45727" anchor="ctr">
                    <a:lnL w="9525" cap="flat" cmpd="sng" algn="ctr">
                      <a:noFill/>
                      <a:prstDash val="solid"/>
                    </a:lnL>
                    <a:lnR w="12700" cap="flat" cmpd="sng" algn="ctr">
                      <a:noFill/>
                      <a:prstDash val="solid"/>
                      <a:round/>
                      <a:headEnd type="none" w="med" len="med"/>
                      <a:tailEnd type="none" w="med" len="me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5FFE5"/>
                    </a:solidFill>
                  </a:tcPr>
                </a:tc>
                <a:tc>
                  <a:txBody>
                    <a:bodyPr/>
                    <a:lstStyle/>
                    <a:p>
                      <a:r>
                        <a:rPr lang="ru-RU" sz="1400" kern="1200" dirty="0" smtClean="0">
                          <a:solidFill>
                            <a:schemeClr val="dk1"/>
                          </a:solidFill>
                          <a:latin typeface="Times New Roman" pitchFamily="18" charset="0"/>
                          <a:ea typeface="+mn-ea"/>
                          <a:cs typeface="Times New Roman" pitchFamily="18" charset="0"/>
                        </a:rPr>
                        <a:t>Уровень потерь электрической энергии при ее передаче по электрическим сетям ТСО определяется органами исполнительной власти субъектов Российской Федерации в области государственного регулирования тарифов перед началом долгосрочного периода регулирования и устанавливается </a:t>
                      </a:r>
                      <a:r>
                        <a:rPr lang="ru-RU" sz="1400" b="1" kern="1200" dirty="0" smtClean="0">
                          <a:solidFill>
                            <a:schemeClr val="dk1"/>
                          </a:solidFill>
                          <a:latin typeface="Times New Roman" pitchFamily="18" charset="0"/>
                          <a:ea typeface="+mn-ea"/>
                          <a:cs typeface="Times New Roman" pitchFamily="18" charset="0"/>
                        </a:rPr>
                        <a:t>на первый год долгосрочного периода регулирования как минимальное значение из норматива потерь</a:t>
                      </a:r>
                      <a:r>
                        <a:rPr lang="ru-RU" sz="1400" kern="1200" dirty="0" smtClean="0">
                          <a:solidFill>
                            <a:schemeClr val="dk1"/>
                          </a:solidFill>
                          <a:latin typeface="Times New Roman" pitchFamily="18" charset="0"/>
                          <a:ea typeface="+mn-ea"/>
                          <a:cs typeface="Times New Roman" pitchFamily="18" charset="0"/>
                        </a:rPr>
                        <a:t> электрической энергии при ее передаче по электрическим сетям на соответствующем уровне напряжения, утвержденного Министерством энергетики Российской Федерации, </a:t>
                      </a:r>
                      <a:r>
                        <a:rPr lang="ru-RU" sz="1400" b="1" kern="1200" dirty="0" smtClean="0">
                          <a:solidFill>
                            <a:schemeClr val="dk1"/>
                          </a:solidFill>
                          <a:latin typeface="Times New Roman" pitchFamily="18" charset="0"/>
                          <a:ea typeface="+mn-ea"/>
                          <a:cs typeface="Times New Roman" pitchFamily="18" charset="0"/>
                        </a:rPr>
                        <a:t>и уровня фактических потерь</a:t>
                      </a:r>
                      <a:r>
                        <a:rPr lang="ru-RU" sz="1400" kern="1200" dirty="0" smtClean="0">
                          <a:solidFill>
                            <a:schemeClr val="dk1"/>
                          </a:solidFill>
                          <a:latin typeface="Times New Roman" pitchFamily="18" charset="0"/>
                          <a:ea typeface="+mn-ea"/>
                          <a:cs typeface="Times New Roman" pitchFamily="18" charset="0"/>
                        </a:rPr>
                        <a:t> электрической энергии при ее передаче по электрическим сетям за последний истекший год.</a:t>
                      </a:r>
                    </a:p>
                    <a:p>
                      <a:endParaRPr lang="ru-RU" sz="1000" kern="1200" dirty="0" smtClean="0">
                        <a:solidFill>
                          <a:schemeClr val="dk1"/>
                        </a:solidFill>
                        <a:latin typeface="Times New Roman" pitchFamily="18" charset="0"/>
                        <a:ea typeface="+mn-ea"/>
                        <a:cs typeface="Times New Roman" pitchFamily="18" charset="0"/>
                      </a:endParaRPr>
                    </a:p>
                    <a:p>
                      <a:r>
                        <a:rPr lang="ru-RU" sz="1400" kern="1200" dirty="0" smtClean="0">
                          <a:solidFill>
                            <a:schemeClr val="dk1"/>
                          </a:solidFill>
                          <a:latin typeface="Times New Roman" pitchFamily="18" charset="0"/>
                          <a:ea typeface="+mn-ea"/>
                          <a:cs typeface="Times New Roman" pitchFamily="18" charset="0"/>
                        </a:rPr>
                        <a:t>Уровень потерь электрической энергии территориальной сетевой организации устанавливается </a:t>
                      </a:r>
                      <a:r>
                        <a:rPr lang="ru-RU" sz="1400" b="1" kern="1200" dirty="0" smtClean="0">
                          <a:solidFill>
                            <a:schemeClr val="dk1"/>
                          </a:solidFill>
                          <a:latin typeface="Times New Roman" pitchFamily="18" charset="0"/>
                          <a:ea typeface="+mn-ea"/>
                          <a:cs typeface="Times New Roman" pitchFamily="18" charset="0"/>
                        </a:rPr>
                        <a:t>на каждый последующий год долгосрочного периода</a:t>
                      </a:r>
                      <a:r>
                        <a:rPr lang="ru-RU" sz="1400" kern="1200" dirty="0" smtClean="0">
                          <a:solidFill>
                            <a:schemeClr val="dk1"/>
                          </a:solidFill>
                          <a:latin typeface="Times New Roman" pitchFamily="18" charset="0"/>
                          <a:ea typeface="+mn-ea"/>
                          <a:cs typeface="Times New Roman" pitchFamily="18" charset="0"/>
                        </a:rPr>
                        <a:t> регулирования </a:t>
                      </a:r>
                      <a:r>
                        <a:rPr lang="ru-RU" sz="1400" b="1" kern="1200" dirty="0" smtClean="0">
                          <a:solidFill>
                            <a:schemeClr val="dk1"/>
                          </a:solidFill>
                          <a:latin typeface="Times New Roman" pitchFamily="18" charset="0"/>
                          <a:ea typeface="+mn-ea"/>
                          <a:cs typeface="Times New Roman" pitchFamily="18" charset="0"/>
                        </a:rPr>
                        <a:t>равным уровню потерь, установленному на первый год</a:t>
                      </a:r>
                      <a:r>
                        <a:rPr lang="ru-RU" sz="1400" kern="1200" dirty="0" smtClean="0">
                          <a:solidFill>
                            <a:schemeClr val="dk1"/>
                          </a:solidFill>
                          <a:latin typeface="Times New Roman" pitchFamily="18" charset="0"/>
                          <a:ea typeface="+mn-ea"/>
                          <a:cs typeface="Times New Roman" pitchFamily="18" charset="0"/>
                        </a:rPr>
                        <a:t> долгосрочного периода регулирования.</a:t>
                      </a:r>
                      <a:endParaRPr lang="ru-RU" sz="1400" b="0" kern="1200" dirty="0" smtClean="0">
                        <a:solidFill>
                          <a:schemeClr val="tx1"/>
                        </a:solidFill>
                        <a:latin typeface="Times New Roman" pitchFamily="18" charset="0"/>
                        <a:ea typeface="+mn-ea"/>
                        <a:cs typeface="Times New Roman" pitchFamily="18" charset="0"/>
                      </a:endParaRPr>
                    </a:p>
                  </a:txBody>
                  <a:tcPr marL="108000" marR="108000" marT="45729" marB="4572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5FFE5"/>
                    </a:solidFill>
                  </a:tcPr>
                </a:tc>
              </a:tr>
              <a:tr h="2092327">
                <a:tc>
                  <a:txBody>
                    <a:bodyPr/>
                    <a:lstStyle/>
                    <a:p>
                      <a:pPr algn="ctr"/>
                      <a:r>
                        <a:rPr lang="ru-RU" sz="1500" b="1" kern="1200" dirty="0" smtClean="0">
                          <a:ln>
                            <a:noFill/>
                          </a:ln>
                          <a:solidFill>
                            <a:schemeClr val="dk1"/>
                          </a:solidFill>
                          <a:latin typeface="Times New Roman" pitchFamily="18" charset="0"/>
                          <a:ea typeface="+mn-ea"/>
                          <a:cs typeface="Times New Roman" pitchFamily="18" charset="0"/>
                        </a:rPr>
                        <a:t>уровень потерь электроэнергии при</a:t>
                      </a:r>
                    </a:p>
                    <a:p>
                      <a:pPr algn="ctr"/>
                      <a:r>
                        <a:rPr lang="ru-RU" sz="1500" b="1" kern="1200" dirty="0" smtClean="0">
                          <a:ln>
                            <a:noFill/>
                          </a:ln>
                          <a:solidFill>
                            <a:schemeClr val="dk1"/>
                          </a:solidFill>
                          <a:latin typeface="Times New Roman" pitchFamily="18" charset="0"/>
                          <a:ea typeface="+mn-ea"/>
                          <a:cs typeface="Times New Roman" pitchFamily="18" charset="0"/>
                        </a:rPr>
                        <a:t>ее передаче</a:t>
                      </a:r>
                      <a:endParaRPr lang="ru-RU" sz="1500" kern="1200" dirty="0" smtClean="0">
                        <a:ln>
                          <a:noFill/>
                        </a:ln>
                        <a:solidFill>
                          <a:schemeClr val="dk1"/>
                        </a:solidFill>
                        <a:latin typeface="Times New Roman" pitchFamily="18" charset="0"/>
                        <a:ea typeface="+mn-ea"/>
                        <a:cs typeface="Times New Roman" pitchFamily="18" charset="0"/>
                      </a:endParaRPr>
                    </a:p>
                    <a:p>
                      <a:pPr algn="ctr"/>
                      <a:r>
                        <a:rPr lang="ru-RU" sz="1200" kern="1200" dirty="0" smtClean="0">
                          <a:ln>
                            <a:noFill/>
                          </a:ln>
                          <a:solidFill>
                            <a:schemeClr val="dk1"/>
                          </a:solidFill>
                          <a:latin typeface="Times New Roman" pitchFamily="18" charset="0"/>
                          <a:ea typeface="+mn-ea"/>
                          <a:cs typeface="Times New Roman" pitchFamily="18" charset="0"/>
                        </a:rPr>
                        <a:t>(при долгосрочной</a:t>
                      </a:r>
                    </a:p>
                    <a:p>
                      <a:pPr algn="ctr"/>
                      <a:r>
                        <a:rPr lang="ru-RU" sz="1200" kern="1200" dirty="0" smtClean="0">
                          <a:ln>
                            <a:noFill/>
                          </a:ln>
                          <a:solidFill>
                            <a:schemeClr val="dk1"/>
                          </a:solidFill>
                          <a:latin typeface="Times New Roman" pitchFamily="18" charset="0"/>
                          <a:ea typeface="+mn-ea"/>
                          <a:cs typeface="Times New Roman" pitchFamily="18" charset="0"/>
                        </a:rPr>
                        <a:t>индексации НВВ)</a:t>
                      </a:r>
                    </a:p>
                    <a:p>
                      <a:pPr algn="ctr"/>
                      <a:r>
                        <a:rPr lang="ru-RU" sz="1200" kern="1200" dirty="0" smtClean="0">
                          <a:ln>
                            <a:noFill/>
                          </a:ln>
                          <a:solidFill>
                            <a:schemeClr val="dk1"/>
                          </a:solidFill>
                          <a:latin typeface="Times New Roman" pitchFamily="18" charset="0"/>
                          <a:ea typeface="+mn-ea"/>
                          <a:cs typeface="Times New Roman" pitchFamily="18" charset="0"/>
                        </a:rPr>
                        <a:t>(п.38 Основ ценообразования)</a:t>
                      </a:r>
                      <a:endParaRPr lang="ru-RU" sz="1200" b="1" dirty="0" smtClean="0">
                        <a:ln>
                          <a:noFill/>
                        </a:ln>
                        <a:latin typeface="Times New Roman" pitchFamily="18" charset="0"/>
                        <a:cs typeface="Times New Roman" pitchFamily="18" charset="0"/>
                      </a:endParaRPr>
                    </a:p>
                  </a:txBody>
                  <a:tcPr marL="91436" marR="108000" marT="45727" marB="45727" anchor="ctr">
                    <a:lnL w="9525"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5FF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smtClean="0">
                          <a:ln>
                            <a:noFill/>
                          </a:ln>
                          <a:solidFill>
                            <a:schemeClr val="dk1"/>
                          </a:solidFill>
                          <a:latin typeface="Times New Roman" pitchFamily="18" charset="0"/>
                          <a:ea typeface="+mn-ea"/>
                          <a:cs typeface="Times New Roman" pitchFamily="18" charset="0"/>
                        </a:rPr>
                        <a:t>Уровень потерь электрической энергии при ее передаче по электрическим сетям ТСО определяется органами исполнительной власти субъектов Российской Федерации в области государственного регулирования тарифов перед началом долгосрочного периода регулирования и устанавливается </a:t>
                      </a:r>
                      <a:r>
                        <a:rPr lang="ru-RU" sz="1400" b="1" kern="1200" dirty="0" smtClean="0">
                          <a:ln>
                            <a:noFill/>
                          </a:ln>
                          <a:solidFill>
                            <a:schemeClr val="dk1"/>
                          </a:solidFill>
                          <a:latin typeface="Times New Roman" pitchFamily="18" charset="0"/>
                          <a:ea typeface="+mn-ea"/>
                          <a:cs typeface="Times New Roman" pitchFamily="18" charset="0"/>
                        </a:rPr>
                        <a:t>на долгосрочный период регулирования как минимальное значение из норматива потерь</a:t>
                      </a:r>
                      <a:r>
                        <a:rPr lang="ru-RU" sz="1400" kern="1200" dirty="0" smtClean="0">
                          <a:ln>
                            <a:noFill/>
                          </a:ln>
                          <a:solidFill>
                            <a:schemeClr val="dk1"/>
                          </a:solidFill>
                          <a:latin typeface="Times New Roman" pitchFamily="18" charset="0"/>
                          <a:ea typeface="+mn-ea"/>
                          <a:cs typeface="Times New Roman" pitchFamily="18" charset="0"/>
                        </a:rPr>
                        <a:t> электрической энергии при ее передаче по электрическим сетям, утвержденного Министерством энергетики Российской Федерации, </a:t>
                      </a:r>
                      <a:r>
                        <a:rPr lang="ru-RU" sz="1400" b="1" kern="1200" dirty="0" smtClean="0">
                          <a:ln>
                            <a:noFill/>
                          </a:ln>
                          <a:solidFill>
                            <a:schemeClr val="dk1"/>
                          </a:solidFill>
                          <a:latin typeface="Times New Roman" pitchFamily="18" charset="0"/>
                          <a:ea typeface="+mn-ea"/>
                          <a:cs typeface="Times New Roman" pitchFamily="18" charset="0"/>
                        </a:rPr>
                        <a:t>и уровня фактических потерь</a:t>
                      </a:r>
                      <a:r>
                        <a:rPr lang="ru-RU" sz="1400" kern="1200" dirty="0" smtClean="0">
                          <a:ln>
                            <a:noFill/>
                          </a:ln>
                          <a:solidFill>
                            <a:schemeClr val="dk1"/>
                          </a:solidFill>
                          <a:latin typeface="Times New Roman" pitchFamily="18" charset="0"/>
                          <a:ea typeface="+mn-ea"/>
                          <a:cs typeface="Times New Roman" pitchFamily="18" charset="0"/>
                        </a:rPr>
                        <a:t> электрической энергии при ее передаче по электрическим сетям соответствующей территориальной сетевой организации за последний истекший год.</a:t>
                      </a:r>
                      <a:endParaRPr lang="ru-RU" sz="1400" b="0" kern="1200" dirty="0" smtClean="0">
                        <a:ln>
                          <a:noFill/>
                        </a:ln>
                        <a:solidFill>
                          <a:schemeClr val="dk1"/>
                        </a:solidFill>
                        <a:effectLst/>
                        <a:latin typeface="Times New Roman" pitchFamily="18" charset="0"/>
                        <a:ea typeface="+mn-ea"/>
                        <a:cs typeface="Times New Roman" pitchFamily="18" charset="0"/>
                      </a:endParaRPr>
                    </a:p>
                  </a:txBody>
                  <a:tcPr marL="91436" marR="108000" marT="45729" marB="45729" anchor="ctr">
                    <a:lnL w="12700" cap="flat" cmpd="sng" algn="ctr">
                      <a:noFill/>
                      <a:prstDash val="solid"/>
                      <a:round/>
                      <a:headEnd type="none" w="med" len="med"/>
                      <a:tailEnd type="none" w="med" len="med"/>
                    </a:lnL>
                    <a:lnR w="9525"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5FFE5"/>
                    </a:solidFill>
                  </a:tcPr>
                </a:tc>
              </a:tr>
            </a:tbl>
          </a:graphicData>
        </a:graphic>
      </p:graphicFrame>
      <p:sp>
        <p:nvSpPr>
          <p:cNvPr id="2" name="Номер слайда 1"/>
          <p:cNvSpPr>
            <a:spLocks noGrp="1"/>
          </p:cNvSpPr>
          <p:nvPr>
            <p:ph type="sldNum" sz="quarter" idx="12"/>
          </p:nvPr>
        </p:nvSpPr>
        <p:spPr>
          <a:xfrm>
            <a:off x="7092280" y="6492875"/>
            <a:ext cx="2133600" cy="365125"/>
          </a:xfrm>
        </p:spPr>
        <p:txBody>
          <a:bodyPr/>
          <a:lstStyle/>
          <a:p>
            <a:pPr>
              <a:defRPr/>
            </a:pPr>
            <a:r>
              <a:rPr lang="ru-RU" dirty="0" smtClean="0">
                <a:solidFill>
                  <a:prstClr val="black">
                    <a:tint val="75000"/>
                  </a:prstClr>
                </a:solidFill>
              </a:rPr>
              <a:t>9</a:t>
            </a:r>
            <a:endParaRPr lang="ru-RU" dirty="0">
              <a:solidFill>
                <a:prstClr val="black">
                  <a:tint val="75000"/>
                </a:prstClr>
              </a:solidFill>
            </a:endParaRPr>
          </a:p>
        </p:txBody>
      </p:sp>
    </p:spTree>
    <p:extLst>
      <p:ext uri="{BB962C8B-B14F-4D97-AF65-F5344CB8AC3E}">
        <p14:creationId xmlns:p14="http://schemas.microsoft.com/office/powerpoint/2010/main" val="2582255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466885222"/>
              </p:ext>
            </p:extLst>
          </p:nvPr>
        </p:nvGraphicFramePr>
        <p:xfrm>
          <a:off x="142844" y="142852"/>
          <a:ext cx="8858312" cy="6576303"/>
        </p:xfrm>
        <a:graphic>
          <a:graphicData uri="http://schemas.openxmlformats.org/drawingml/2006/table">
            <a:tbl>
              <a:tblPr bandRow="1">
                <a:effectLst/>
                <a:tableStyleId>{3C2FFA5D-87B4-456A-9821-1D502468CF0F}</a:tableStyleId>
              </a:tblPr>
              <a:tblGrid>
                <a:gridCol w="2341378"/>
                <a:gridCol w="6516934"/>
              </a:tblGrid>
              <a:tr h="2068651">
                <a:tc>
                  <a:txBody>
                    <a:bodyPr/>
                    <a:lstStyle/>
                    <a:p>
                      <a:pPr algn="ctr"/>
                      <a:r>
                        <a:rPr lang="ru-RU" sz="1500" b="1" kern="1200" dirty="0" smtClean="0">
                          <a:solidFill>
                            <a:schemeClr val="dk1"/>
                          </a:solidFill>
                          <a:latin typeface="Times New Roman" pitchFamily="18" charset="0"/>
                          <a:ea typeface="+mn-ea"/>
                          <a:cs typeface="Times New Roman" pitchFamily="18" charset="0"/>
                        </a:rPr>
                        <a:t>величина потерь</a:t>
                      </a:r>
                    </a:p>
                    <a:p>
                      <a:pPr algn="ctr"/>
                      <a:r>
                        <a:rPr lang="ru-RU" sz="1500" b="1" kern="1200" dirty="0" smtClean="0">
                          <a:solidFill>
                            <a:schemeClr val="dk1"/>
                          </a:solidFill>
                          <a:latin typeface="Times New Roman" pitchFamily="18" charset="0"/>
                          <a:ea typeface="+mn-ea"/>
                          <a:cs typeface="Times New Roman" pitchFamily="18" charset="0"/>
                        </a:rPr>
                        <a:t>в сводном прогнозном балансе </a:t>
                      </a:r>
                      <a:endParaRPr lang="ru-RU" sz="1500" kern="1200" dirty="0" smtClean="0">
                        <a:solidFill>
                          <a:schemeClr val="dk1"/>
                        </a:solidFill>
                        <a:latin typeface="Times New Roman" pitchFamily="18" charset="0"/>
                        <a:ea typeface="+mn-ea"/>
                        <a:cs typeface="Times New Roman" pitchFamily="18" charset="0"/>
                      </a:endParaRPr>
                    </a:p>
                    <a:p>
                      <a:pPr algn="ctr"/>
                      <a:r>
                        <a:rPr lang="ru-RU" sz="1200" kern="1200" dirty="0" smtClean="0">
                          <a:solidFill>
                            <a:schemeClr val="dk1"/>
                          </a:solidFill>
                          <a:latin typeface="Times New Roman" pitchFamily="18" charset="0"/>
                          <a:ea typeface="+mn-ea"/>
                          <a:cs typeface="Times New Roman" pitchFamily="18" charset="0"/>
                        </a:rPr>
                        <a:t>(п. 60 Основ ценообразования)</a:t>
                      </a:r>
                      <a:endParaRPr lang="ru-RU" sz="1200" b="1" dirty="0" smtClean="0">
                        <a:latin typeface="Times New Roman" pitchFamily="18" charset="0"/>
                        <a:cs typeface="Times New Roman" pitchFamily="18" charset="0"/>
                      </a:endParaRPr>
                    </a:p>
                  </a:txBody>
                  <a:tcPr marL="91436" marR="108000" marT="45727" marB="45727" anchor="ctr">
                    <a:lnL w="9525"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1FEDA"/>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300" b="1" kern="1200" dirty="0" smtClean="0">
                          <a:solidFill>
                            <a:schemeClr val="dk1"/>
                          </a:solidFill>
                          <a:latin typeface="Times New Roman" pitchFamily="18" charset="0"/>
                          <a:ea typeface="+mn-ea"/>
                          <a:cs typeface="Times New Roman" pitchFamily="18" charset="0"/>
                        </a:rPr>
                        <a:t>При формировании прогнозного баланса на 2015 год и далее используется величина потерь электрической энергии</a:t>
                      </a:r>
                      <a:r>
                        <a:rPr lang="ru-RU" sz="1300" kern="1200" dirty="0" smtClean="0">
                          <a:solidFill>
                            <a:schemeClr val="dk1"/>
                          </a:solidFill>
                          <a:latin typeface="Times New Roman" pitchFamily="18" charset="0"/>
                          <a:ea typeface="+mn-ea"/>
                          <a:cs typeface="Times New Roman" pitchFamily="18" charset="0"/>
                        </a:rPr>
                        <a:t> при ее передаче по электрическим сетям в сводном прогнозном балансе на соответствующий период регулирования, определяемая с учетом данных, предоставленных органами исполнительной власти субъектов Российской Федерации в области государственного регулирования тарифов, </a:t>
                      </a:r>
                      <a:r>
                        <a:rPr lang="ru-RU" sz="1300" b="1" kern="1200" dirty="0" smtClean="0">
                          <a:solidFill>
                            <a:schemeClr val="dk1"/>
                          </a:solidFill>
                          <a:latin typeface="Times New Roman" pitchFamily="18" charset="0"/>
                          <a:ea typeface="+mn-ea"/>
                          <a:cs typeface="Times New Roman" pitchFamily="18" charset="0"/>
                        </a:rPr>
                        <a:t>исходя из динамики фактических потерь электрической энергии и величин, учтенных в сводных прогнозных балансах предшествующих периодов регулирования, а также исходя из темпов их снижения, предусмотренных программой в области энергосбережения и повышения энергетической эффективности соответствующей территориальной сетевой организации</a:t>
                      </a:r>
                      <a:r>
                        <a:rPr lang="ru-RU" sz="1300" kern="1200" dirty="0" smtClean="0">
                          <a:solidFill>
                            <a:schemeClr val="dk1"/>
                          </a:solidFill>
                          <a:latin typeface="Times New Roman" pitchFamily="18" charset="0"/>
                          <a:ea typeface="+mn-ea"/>
                          <a:cs typeface="Times New Roman" pitchFamily="18" charset="0"/>
                        </a:rPr>
                        <a:t>.</a:t>
                      </a:r>
                      <a:endParaRPr lang="ru-RU" sz="1300" b="0" kern="1200" dirty="0" smtClean="0">
                        <a:solidFill>
                          <a:schemeClr val="dk1"/>
                        </a:solidFill>
                        <a:effectLst/>
                        <a:latin typeface="Times New Roman" pitchFamily="18" charset="0"/>
                        <a:ea typeface="+mn-ea"/>
                        <a:cs typeface="Times New Roman" pitchFamily="18" charset="0"/>
                      </a:endParaRPr>
                    </a:p>
                  </a:txBody>
                  <a:tcPr marL="91436" marR="108000" marT="45729" marB="45729" anchor="ctr">
                    <a:lnL w="12700" cap="flat" cmpd="sng" algn="ctr">
                      <a:noFill/>
                      <a:prstDash val="solid"/>
                      <a:round/>
                      <a:headEnd type="none" w="med" len="med"/>
                      <a:tailEnd type="none" w="med" len="med"/>
                    </a:lnL>
                    <a:lnR w="9525"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prst="artDeco"/>
                      <a:lightRig rig="flood" dir="t"/>
                    </a:cell3D>
                    <a:solidFill>
                      <a:srgbClr val="F1FEDA"/>
                    </a:solidFill>
                  </a:tcPr>
                </a:tc>
              </a:tr>
              <a:tr h="4503645">
                <a:tc>
                  <a:txBody>
                    <a:bodyPr/>
                    <a:lstStyle/>
                    <a:p>
                      <a:pPr algn="ctr"/>
                      <a:r>
                        <a:rPr lang="ru-RU" sz="1500" b="1" kern="1200" dirty="0" smtClean="0">
                          <a:solidFill>
                            <a:schemeClr val="dk1"/>
                          </a:solidFill>
                          <a:latin typeface="Times New Roman" pitchFamily="18" charset="0"/>
                          <a:ea typeface="+mn-ea"/>
                          <a:cs typeface="Times New Roman" pitchFamily="18" charset="0"/>
                        </a:rPr>
                        <a:t>величина потерь</a:t>
                      </a:r>
                    </a:p>
                    <a:p>
                      <a:pPr algn="ctr"/>
                      <a:r>
                        <a:rPr lang="ru-RU" sz="1500" b="1" kern="1200" dirty="0" smtClean="0">
                          <a:solidFill>
                            <a:schemeClr val="dk1"/>
                          </a:solidFill>
                          <a:latin typeface="Times New Roman" pitchFamily="18" charset="0"/>
                          <a:ea typeface="+mn-ea"/>
                          <a:cs typeface="Times New Roman" pitchFamily="18" charset="0"/>
                        </a:rPr>
                        <a:t>при расчете тарифов</a:t>
                      </a:r>
                      <a:endParaRPr lang="ru-RU" sz="1500" kern="1200" dirty="0" smtClean="0">
                        <a:solidFill>
                          <a:schemeClr val="dk1"/>
                        </a:solidFill>
                        <a:latin typeface="Times New Roman" pitchFamily="18" charset="0"/>
                        <a:ea typeface="+mn-ea"/>
                        <a:cs typeface="Times New Roman" pitchFamily="18" charset="0"/>
                      </a:endParaRPr>
                    </a:p>
                    <a:p>
                      <a:pPr algn="ctr"/>
                      <a:r>
                        <a:rPr lang="ru-RU" sz="1200" kern="1200" dirty="0" smtClean="0">
                          <a:solidFill>
                            <a:schemeClr val="dk1"/>
                          </a:solidFill>
                          <a:latin typeface="Times New Roman" pitchFamily="18" charset="0"/>
                          <a:ea typeface="+mn-ea"/>
                          <a:cs typeface="Times New Roman" pitchFamily="18" charset="0"/>
                        </a:rPr>
                        <a:t>(п. 81 Основ ценообразования)</a:t>
                      </a:r>
                      <a:endParaRPr lang="ru-RU" sz="1200" b="1" dirty="0" smtClean="0">
                        <a:latin typeface="Times New Roman" pitchFamily="18" charset="0"/>
                        <a:cs typeface="Times New Roman" pitchFamily="18" charset="0"/>
                      </a:endParaRPr>
                    </a:p>
                  </a:txBody>
                  <a:tcPr marL="91436" marR="108000" marT="45727" marB="45727" anchor="ctr">
                    <a:lnL w="9525"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prst="artDeco"/>
                      <a:lightRig rig="flood" dir="t"/>
                    </a:cell3D>
                    <a:solidFill>
                      <a:srgbClr val="F1FEDA"/>
                    </a:solidFill>
                  </a:tcPr>
                </a:tc>
                <a:tc>
                  <a:txBody>
                    <a:bodyPr/>
                    <a:lstStyle/>
                    <a:p>
                      <a:r>
                        <a:rPr lang="ru-RU" sz="1300" kern="1200" dirty="0" smtClean="0">
                          <a:solidFill>
                            <a:schemeClr val="dk1"/>
                          </a:solidFill>
                          <a:latin typeface="Times New Roman" pitchFamily="18" charset="0"/>
                          <a:ea typeface="+mn-ea"/>
                          <a:cs typeface="Times New Roman" pitchFamily="18" charset="0"/>
                        </a:rPr>
                        <a:t>В случае отсутствия до 1 октября текущего периода регулирования утвержденных Минэнерго РФ нормативов потерь электрической энергии при ее передаче по электрическим сетям на расчетный период регулирования,  величина технологического расхода (потерь) электрической энергии определяется исходя из прогнозного баланса производства и поставок электрической энергии (мощности) на соответствующий расчетный период регулирования.</a:t>
                      </a:r>
                    </a:p>
                    <a:p>
                      <a:endParaRPr lang="ru-RU" sz="800" kern="1200" dirty="0" smtClean="0">
                        <a:solidFill>
                          <a:schemeClr val="dk1"/>
                        </a:solidFill>
                        <a:latin typeface="Times New Roman" pitchFamily="18" charset="0"/>
                        <a:ea typeface="+mn-ea"/>
                        <a:cs typeface="Times New Roman" pitchFamily="18" charset="0"/>
                      </a:endParaRPr>
                    </a:p>
                    <a:p>
                      <a:r>
                        <a:rPr lang="ru-RU" sz="1300" kern="1200" dirty="0" smtClean="0">
                          <a:solidFill>
                            <a:schemeClr val="dk1"/>
                          </a:solidFill>
                          <a:latin typeface="Times New Roman" pitchFamily="18" charset="0"/>
                          <a:ea typeface="+mn-ea"/>
                          <a:cs typeface="Times New Roman" pitchFamily="18" charset="0"/>
                        </a:rPr>
                        <a:t>Начиная с 2014 года для первого и (или) последующих долгосрочных периодов регулирования учитываются расходы на оплату потерь электрической энергии при ее передаче по электрическим сетям, определенные органами исполнительной власти субъектов Российской Федерации в области государственного регулирования тарифов, в соответствии с настоящим документом. При этом для сетевых организаций, при регулировании цен (тарифов) которых используется метод экономически обоснованных расходов (затрат), величина потерь электрической энергии, учитываемая в указанных ценах (тарифах), определяется органами исполнительной власти субъектов Российской Федерации в области государственного регулирования тарифов исходя из уровня потерь электрической энергии при ее передаче по электрическим сетям, определенного по уровням напряжения как минимальное значение из норматива потерь электрической энергии при ее передаче по электрическим сетям на соответствующем уровне напряжения, утвержденного Минэнерго РФ, и уровня фактических потерь электрической энергии при ее передаче по электрическим сетям за последний истекший год, а также величины планового отпуска электрической энергии в сеть.</a:t>
                      </a:r>
                      <a:endParaRPr lang="ru-RU" sz="1300" b="0" kern="1200" dirty="0" smtClean="0">
                        <a:solidFill>
                          <a:schemeClr val="dk1"/>
                        </a:solidFill>
                        <a:effectLst/>
                        <a:latin typeface="Times New Roman" pitchFamily="18" charset="0"/>
                        <a:ea typeface="+mn-ea"/>
                        <a:cs typeface="Times New Roman" pitchFamily="18" charset="0"/>
                      </a:endParaRPr>
                    </a:p>
                  </a:txBody>
                  <a:tcPr marL="91436" marR="108000" marT="45729" marB="45729" anchor="ctr">
                    <a:lnL w="12700" cap="flat" cmpd="sng" algn="ctr">
                      <a:noFill/>
                      <a:prstDash val="solid"/>
                      <a:round/>
                      <a:headEnd type="none" w="med" len="med"/>
                      <a:tailEnd type="none" w="med" len="med"/>
                    </a:lnL>
                    <a:lnR w="9525" cap="flat" cmpd="sng" algn="ctr">
                      <a:noFill/>
                      <a:prstDash val="solid"/>
                    </a:lnR>
                    <a:lnT w="12700" cap="flat" cmpd="sng" algn="ctr">
                      <a:no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prst="artDeco"/>
                      <a:lightRig rig="flood" dir="t"/>
                    </a:cell3D>
                    <a:solidFill>
                      <a:srgbClr val="F1FEDA"/>
                    </a:solidFill>
                  </a:tcPr>
                </a:tc>
              </a:tr>
            </a:tbl>
          </a:graphicData>
        </a:graphic>
      </p:graphicFrame>
      <p:sp>
        <p:nvSpPr>
          <p:cNvPr id="3" name="Номер слайда 2"/>
          <p:cNvSpPr>
            <a:spLocks noGrp="1"/>
          </p:cNvSpPr>
          <p:nvPr>
            <p:ph type="sldNum" sz="quarter" idx="12"/>
          </p:nvPr>
        </p:nvSpPr>
        <p:spPr>
          <a:xfrm>
            <a:off x="7092280" y="6492875"/>
            <a:ext cx="2133600" cy="365125"/>
          </a:xfrm>
        </p:spPr>
        <p:txBody>
          <a:bodyPr/>
          <a:lstStyle/>
          <a:p>
            <a:pPr>
              <a:defRPr/>
            </a:pPr>
            <a:r>
              <a:rPr lang="ru-RU" dirty="0" smtClean="0">
                <a:solidFill>
                  <a:prstClr val="black">
                    <a:tint val="75000"/>
                  </a:prstClr>
                </a:solidFill>
              </a:rPr>
              <a:t>   10</a:t>
            </a:r>
            <a:endParaRPr lang="ru-RU" dirty="0">
              <a:solidFill>
                <a:prstClr val="black">
                  <a:tint val="75000"/>
                </a:prst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05085"/>
            <a:ext cx="7632848" cy="707886"/>
          </a:xfrm>
          <a:prstGeom prst="rect">
            <a:avLst/>
          </a:prstGeom>
        </p:spPr>
        <p:txBody>
          <a:bodyPr wrap="square">
            <a:spAutoFit/>
          </a:bodyPr>
          <a:lstStyle/>
          <a:p>
            <a:pPr algn="ctr" fontAlgn="auto">
              <a:spcBef>
                <a:spcPts val="0"/>
              </a:spcBef>
              <a:spcAft>
                <a:spcPts val="0"/>
              </a:spcAft>
            </a:pPr>
            <a:r>
              <a:rPr lang="ru-RU" sz="2000" b="1" dirty="0">
                <a:latin typeface="Times New Roman" pitchFamily="18" charset="0"/>
                <a:cs typeface="Times New Roman" pitchFamily="18" charset="0"/>
              </a:rPr>
              <a:t>Проекты федеральных нормативно-правовых актов </a:t>
            </a:r>
            <a:endParaRPr lang="ru-RU" sz="2000" b="1" dirty="0" smtClean="0">
              <a:latin typeface="Times New Roman" pitchFamily="18" charset="0"/>
              <a:cs typeface="Times New Roman" pitchFamily="18" charset="0"/>
            </a:endParaRPr>
          </a:p>
          <a:p>
            <a:pPr algn="ctr" fontAlgn="auto">
              <a:spcBef>
                <a:spcPts val="0"/>
              </a:spcBef>
              <a:spcAft>
                <a:spcPts val="0"/>
              </a:spcAft>
            </a:pPr>
            <a:r>
              <a:rPr lang="ru-RU" sz="2000" b="1" dirty="0" smtClean="0">
                <a:latin typeface="Times New Roman" pitchFamily="18" charset="0"/>
                <a:cs typeface="Times New Roman" pitchFamily="18" charset="0"/>
              </a:rPr>
              <a:t>в </a:t>
            </a:r>
            <a:r>
              <a:rPr lang="ru-RU" sz="2000" b="1" dirty="0">
                <a:latin typeface="Times New Roman" pitchFamily="18" charset="0"/>
                <a:cs typeface="Times New Roman" pitchFamily="18" charset="0"/>
              </a:rPr>
              <a:t>сфере электроэнергетики</a:t>
            </a:r>
            <a:endParaRPr lang="ru-RU" sz="2000" b="1" dirty="0">
              <a:solidFill>
                <a:prstClr val="black"/>
              </a:solidFill>
              <a:latin typeface="Times New Roman" pitchFamily="18" charset="0"/>
              <a:cs typeface="Times New Roman" pitchFamily="18" charset="0"/>
            </a:endParaRPr>
          </a:p>
        </p:txBody>
      </p:sp>
      <p:pic>
        <p:nvPicPr>
          <p:cNvPr id="3"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Таблица 4"/>
          <p:cNvGraphicFramePr>
            <a:graphicFrameLocks noGrp="1"/>
          </p:cNvGraphicFramePr>
          <p:nvPr>
            <p:extLst>
              <p:ext uri="{D42A27DB-BD31-4B8C-83A1-F6EECF244321}">
                <p14:modId xmlns:p14="http://schemas.microsoft.com/office/powerpoint/2010/main" val="1095357927"/>
              </p:ext>
            </p:extLst>
          </p:nvPr>
        </p:nvGraphicFramePr>
        <p:xfrm>
          <a:off x="179512" y="932530"/>
          <a:ext cx="8856984" cy="5730276"/>
        </p:xfrm>
        <a:graphic>
          <a:graphicData uri="http://schemas.openxmlformats.org/drawingml/2006/table">
            <a:tbl>
              <a:tblPr bandRow="1">
                <a:effectLst>
                  <a:innerShdw blurRad="114300">
                    <a:prstClr val="black"/>
                  </a:innerShdw>
                </a:effectLst>
                <a:tableStyleId>{3C2FFA5D-87B4-456A-9821-1D502468CF0F}</a:tableStyleId>
              </a:tblPr>
              <a:tblGrid>
                <a:gridCol w="2249348"/>
                <a:gridCol w="6607636"/>
              </a:tblGrid>
              <a:tr h="1366203">
                <a:tc>
                  <a:txBody>
                    <a:bodyPr/>
                    <a:lstStyle/>
                    <a:p>
                      <a:pPr algn="ctr"/>
                      <a:r>
                        <a:rPr lang="ru-RU" sz="1200" b="1" dirty="0" smtClean="0">
                          <a:solidFill>
                            <a:schemeClr val="tx1"/>
                          </a:solidFill>
                          <a:latin typeface="Times New Roman" pitchFamily="18" charset="0"/>
                          <a:cs typeface="Times New Roman" pitchFamily="18" charset="0"/>
                        </a:rPr>
                        <a:t>Проект постановления Правительства РФ «О внесении изменений в Правила государственного регулирования (пересмотра, применения) цен (тарифов) в электроэнергетике, утвержденные постановлением Правительства Российской Федерации от 29.12.2011 </a:t>
                      </a:r>
                    </a:p>
                    <a:p>
                      <a:pPr algn="ctr"/>
                      <a:r>
                        <a:rPr lang="ru-RU" sz="1200" b="1" dirty="0" smtClean="0">
                          <a:solidFill>
                            <a:schemeClr val="tx1"/>
                          </a:solidFill>
                          <a:latin typeface="Times New Roman" pitchFamily="18" charset="0"/>
                          <a:cs typeface="Times New Roman" pitchFamily="18" charset="0"/>
                        </a:rPr>
                        <a:t>№ 1178»</a:t>
                      </a:r>
                    </a:p>
                  </a:txBody>
                  <a:tcPr marL="36000" marR="36000" marT="45727" marB="45727"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latin typeface="Times New Roman" pitchFamily="18" charset="0"/>
                          <a:ea typeface="+mn-ea"/>
                          <a:cs typeface="Times New Roman" pitchFamily="18" charset="0"/>
                        </a:rPr>
                        <a:t>Регулируемые организации обязаны опубликовать предложение о размере цен (тарифов) на официальном сайте в сети «Интернет»</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400" b="0" kern="1200" dirty="0" smtClean="0">
                        <a:solidFill>
                          <a:schemeClr val="tx1"/>
                        </a:solidFill>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latin typeface="Times New Roman" pitchFamily="18" charset="0"/>
                          <a:ea typeface="+mn-ea"/>
                          <a:cs typeface="Times New Roman" pitchFamily="18" charset="0"/>
                        </a:rPr>
                        <a:t>Разработаны формы тарифной заявки субъектов естественных монополий</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400" b="0" kern="1200" dirty="0" smtClean="0">
                        <a:solidFill>
                          <a:schemeClr val="tx1"/>
                        </a:solidFill>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latin typeface="Times New Roman" pitchFamily="18" charset="0"/>
                          <a:ea typeface="+mn-ea"/>
                          <a:cs typeface="Times New Roman" pitchFamily="18" charset="0"/>
                        </a:rPr>
                        <a:t>Вносятся изменения в пункт 9 (1) Правил государственного регулирования</a:t>
                      </a:r>
                      <a:r>
                        <a:rPr lang="ru-RU" sz="1400" b="0" kern="1200" baseline="0" dirty="0" smtClean="0">
                          <a:solidFill>
                            <a:schemeClr val="tx1"/>
                          </a:solidFill>
                          <a:latin typeface="Times New Roman" pitchFamily="18" charset="0"/>
                          <a:ea typeface="+mn-ea"/>
                          <a:cs typeface="Times New Roman" pitchFamily="18" charset="0"/>
                        </a:rPr>
                        <a:t> тарифов</a:t>
                      </a:r>
                      <a:r>
                        <a:rPr lang="ru-RU" sz="1400" b="0" kern="1200" dirty="0" smtClean="0">
                          <a:solidFill>
                            <a:schemeClr val="tx1"/>
                          </a:solidFill>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1" i="1" kern="1200" dirty="0" smtClean="0">
                          <a:solidFill>
                            <a:schemeClr val="tx1"/>
                          </a:solidFill>
                          <a:latin typeface="Times New Roman" pitchFamily="18" charset="0"/>
                          <a:ea typeface="+mn-ea"/>
                          <a:cs typeface="Times New Roman" pitchFamily="18" charset="0"/>
                        </a:rPr>
                        <a:t>регулирующий</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орган</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отказывает</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в</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открытии</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дела</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об</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установлении</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цены</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тарифа</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в</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случае</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если</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регулируемая</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организация</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не</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опубликовала</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предложение</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о</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размере</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цен</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тарифов</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в</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соответствии</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с</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установленными</a:t>
                      </a:r>
                      <a:r>
                        <a:rPr lang="ru-RU" sz="1400" b="1" kern="1200" dirty="0" smtClean="0">
                          <a:solidFill>
                            <a:schemeClr val="tx1"/>
                          </a:solidFill>
                          <a:latin typeface="Times New Roman" pitchFamily="18" charset="0"/>
                          <a:ea typeface="+mn-ea"/>
                          <a:cs typeface="Times New Roman" pitchFamily="18" charset="0"/>
                        </a:rPr>
                        <a:t> </a:t>
                      </a:r>
                      <a:r>
                        <a:rPr lang="ru-RU" sz="1400" b="1" i="1" kern="1200" dirty="0" smtClean="0">
                          <a:solidFill>
                            <a:schemeClr val="tx1"/>
                          </a:solidFill>
                          <a:latin typeface="Times New Roman" pitchFamily="18" charset="0"/>
                          <a:ea typeface="+mn-ea"/>
                          <a:cs typeface="Times New Roman" pitchFamily="18" charset="0"/>
                        </a:rPr>
                        <a:t>формами</a:t>
                      </a:r>
                      <a:r>
                        <a:rPr lang="ru-RU" sz="1400" b="1" kern="1200" dirty="0" smtClean="0">
                          <a:solidFill>
                            <a:schemeClr val="tx1"/>
                          </a:solidFill>
                          <a:latin typeface="Times New Roman" pitchFamily="18" charset="0"/>
                          <a:ea typeface="+mn-ea"/>
                          <a:cs typeface="Times New Roman" pitchFamily="18" charset="0"/>
                        </a:rPr>
                        <a:t>.</a:t>
                      </a:r>
                      <a:endParaRPr lang="ru-RU" sz="1400" b="0" kern="1200" dirty="0" smtClean="0">
                        <a:solidFill>
                          <a:schemeClr val="tx1"/>
                        </a:solidFill>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r>
              <a:tr h="1366203">
                <a:tc>
                  <a:txBody>
                    <a:bodyPr/>
                    <a:lstStyle/>
                    <a:p>
                      <a:pPr algn="ctr"/>
                      <a:r>
                        <a:rPr lang="ru-RU" sz="1200" b="1" dirty="0" smtClean="0">
                          <a:latin typeface="Times New Roman" pitchFamily="18" charset="0"/>
                          <a:cs typeface="Times New Roman" pitchFamily="18" charset="0"/>
                        </a:rPr>
                        <a:t>Проект постановления Правительства Российской Федерации «О внесении изменений в некоторые акты Правительства Российской Федерации по вопросам электроэнергетики»</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Проект подготовлен в целях определения сетевых организаций, обслуживающих преимущественно одного потребителя.</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Разработаны критерии отнесения к таким ТСО</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ru-RU" sz="1400" b="0" kern="1200" dirty="0" smtClean="0">
                        <a:solidFill>
                          <a:schemeClr val="dk1"/>
                        </a:solidFill>
                        <a:effectLst/>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Вносятся </a:t>
                      </a:r>
                      <a:r>
                        <a:rPr lang="ru-RU" sz="1400" b="0" kern="1200" dirty="0" smtClean="0">
                          <a:solidFill>
                            <a:schemeClr val="dk1"/>
                          </a:solidFill>
                          <a:effectLst/>
                          <a:latin typeface="Times New Roman" pitchFamily="18" charset="0"/>
                          <a:ea typeface="+mn-ea"/>
                          <a:cs typeface="Times New Roman" pitchFamily="18" charset="0"/>
                        </a:rPr>
                        <a:t>изменения в Основы ценообразования (постановление №1178):</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1" i="1" kern="1200" dirty="0" smtClean="0">
                          <a:solidFill>
                            <a:schemeClr val="dk1"/>
                          </a:solidFill>
                          <a:effectLst/>
                          <a:latin typeface="Times New Roman" pitchFamily="18" charset="0"/>
                          <a:ea typeface="+mn-ea"/>
                          <a:cs typeface="Times New Roman" pitchFamily="18" charset="0"/>
                        </a:rPr>
                        <a:t>исключение</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из</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региональной</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котловой</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валовой</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выручки</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НВВ</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ТСО</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обслуживающих</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преимущественно</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одного</a:t>
                      </a:r>
                      <a:r>
                        <a:rPr lang="ru-RU" sz="1400" b="1" kern="1200" dirty="0" smtClean="0">
                          <a:solidFill>
                            <a:schemeClr val="dk1"/>
                          </a:solidFill>
                          <a:effectLst/>
                          <a:latin typeface="Times New Roman" pitchFamily="18" charset="0"/>
                          <a:ea typeface="+mn-ea"/>
                          <a:cs typeface="Times New Roman" pitchFamily="18" charset="0"/>
                        </a:rPr>
                        <a:t> </a:t>
                      </a:r>
                      <a:r>
                        <a:rPr lang="ru-RU" sz="1400" b="1" i="1" kern="1200" dirty="0" smtClean="0">
                          <a:solidFill>
                            <a:schemeClr val="dk1"/>
                          </a:solidFill>
                          <a:effectLst/>
                          <a:latin typeface="Times New Roman" pitchFamily="18" charset="0"/>
                          <a:ea typeface="+mn-ea"/>
                          <a:cs typeface="Times New Roman" pitchFamily="18" charset="0"/>
                        </a:rPr>
                        <a:t>потребителя</a:t>
                      </a:r>
                      <a:r>
                        <a:rPr lang="ru-RU" sz="1400" b="1" kern="1200" dirty="0" smtClean="0">
                          <a:solidFill>
                            <a:schemeClr val="dk1"/>
                          </a:solidFill>
                          <a:effectLst/>
                          <a:latin typeface="Times New Roman" pitchFamily="18" charset="0"/>
                          <a:ea typeface="+mn-ea"/>
                          <a:cs typeface="Times New Roman" pitchFamily="18" charset="0"/>
                        </a:rPr>
                        <a:t>.</a:t>
                      </a:r>
                      <a:endParaRPr lang="ru-RU" sz="1400" b="0" kern="1200" dirty="0" smtClean="0">
                        <a:solidFill>
                          <a:schemeClr val="dk1"/>
                        </a:solidFill>
                        <a:effectLst/>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r>
              <a:tr h="1691342">
                <a:tc>
                  <a:txBody>
                    <a:bodyPr/>
                    <a:lstStyle/>
                    <a:p>
                      <a:pPr algn="ctr"/>
                      <a:r>
                        <a:rPr lang="ru-RU" sz="1200" b="1" dirty="0" smtClean="0">
                          <a:latin typeface="Times New Roman" pitchFamily="18" charset="0"/>
                          <a:cs typeface="Times New Roman" pitchFamily="18" charset="0"/>
                        </a:rPr>
                        <a:t>Проект постановления Правительства Российской Федерации «Об определении  стоимости услуг по передаче электрической энергии  с учетом оплаты резервируемой максимальной мощности»</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rgbClr val="FBF1EF"/>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dk1"/>
                          </a:solidFill>
                          <a:effectLst/>
                          <a:latin typeface="Times New Roman" pitchFamily="18" charset="0"/>
                          <a:ea typeface="+mn-ea"/>
                          <a:cs typeface="Times New Roman" pitchFamily="18" charset="0"/>
                        </a:rPr>
                        <a:t>Для потребителей с максимальной мощностью </a:t>
                      </a:r>
                      <a:r>
                        <a:rPr lang="ru-RU" sz="1400" b="0" kern="1200" dirty="0" err="1" smtClean="0">
                          <a:solidFill>
                            <a:schemeClr val="dk1"/>
                          </a:solidFill>
                          <a:effectLst/>
                          <a:latin typeface="Times New Roman" pitchFamily="18" charset="0"/>
                          <a:ea typeface="+mn-ea"/>
                          <a:cs typeface="Times New Roman" pitchFamily="18" charset="0"/>
                        </a:rPr>
                        <a:t>энергопринимающих</a:t>
                      </a:r>
                      <a:r>
                        <a:rPr lang="ru-RU" sz="1400" b="0" kern="1200" dirty="0" smtClean="0">
                          <a:solidFill>
                            <a:schemeClr val="dk1"/>
                          </a:solidFill>
                          <a:effectLst/>
                          <a:latin typeface="Times New Roman" pitchFamily="18" charset="0"/>
                          <a:ea typeface="+mn-ea"/>
                          <a:cs typeface="Times New Roman" pitchFamily="18" charset="0"/>
                        </a:rPr>
                        <a:t> устройств не менее 670 кВт в случае если в расчетном периоде величина фактического потребления мощности составляет менее 60% от максимальной мощности, то услуги по передаче в текущем расчетном периоде оплачиваются с оплатой 20%  резервируемой мощности.</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dk1"/>
                          </a:solidFill>
                          <a:effectLst/>
                          <a:latin typeface="Times New Roman" pitchFamily="18" charset="0"/>
                          <a:ea typeface="+mn-ea"/>
                          <a:cs typeface="Times New Roman" pitchFamily="18" charset="0"/>
                        </a:rPr>
                        <a:t>В следующем периоде регулирования производится снижение НВВ сетевых организаций на величину дополнительных средств, полученных за счет оплаты потребителями резерва.</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400" b="0" kern="1200" dirty="0" smtClean="0">
                        <a:solidFill>
                          <a:schemeClr val="dk1"/>
                        </a:solidFill>
                        <a:effectLst/>
                        <a:latin typeface="Times New Roman" pitchFamily="18" charset="0"/>
                        <a:ea typeface="+mn-ea"/>
                        <a:cs typeface="Times New Roman" pitchFamily="18" charset="0"/>
                      </a:endParaRPr>
                    </a:p>
                  </a:txBody>
                  <a:tcPr marL="90000" marR="126000" marT="0" marB="0"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rgbClr val="FBF1EF"/>
                    </a:solidFill>
                  </a:tcPr>
                </a:tc>
              </a:tr>
            </a:tbl>
          </a:graphicData>
        </a:graphic>
      </p:graphicFrame>
      <p:sp>
        <p:nvSpPr>
          <p:cNvPr id="4" name="Номер слайда 3"/>
          <p:cNvSpPr>
            <a:spLocks noGrp="1"/>
          </p:cNvSpPr>
          <p:nvPr>
            <p:ph type="sldNum" sz="quarter" idx="12"/>
          </p:nvPr>
        </p:nvSpPr>
        <p:spPr>
          <a:xfrm>
            <a:off x="7010400" y="6492875"/>
            <a:ext cx="2133600" cy="365125"/>
          </a:xfrm>
        </p:spPr>
        <p:txBody>
          <a:bodyPr/>
          <a:lstStyle/>
          <a:p>
            <a:pPr>
              <a:defRPr/>
            </a:pPr>
            <a:r>
              <a:rPr lang="ru-RU" dirty="0" smtClean="0">
                <a:solidFill>
                  <a:prstClr val="black">
                    <a:tint val="75000"/>
                  </a:prstClr>
                </a:solidFill>
              </a:rPr>
              <a:t>11</a:t>
            </a:r>
            <a:endParaRPr lang="ru-RU" dirty="0">
              <a:solidFill>
                <a:prstClr val="black">
                  <a:tint val="75000"/>
                </a:prstClr>
              </a:solidFill>
            </a:endParaRPr>
          </a:p>
        </p:txBody>
      </p:sp>
    </p:spTree>
    <p:extLst>
      <p:ext uri="{BB962C8B-B14F-4D97-AF65-F5344CB8AC3E}">
        <p14:creationId xmlns:p14="http://schemas.microsoft.com/office/powerpoint/2010/main" val="92915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05085"/>
            <a:ext cx="7632848" cy="707886"/>
          </a:xfrm>
          <a:prstGeom prst="rect">
            <a:avLst/>
          </a:prstGeom>
        </p:spPr>
        <p:txBody>
          <a:bodyPr wrap="square">
            <a:spAutoFit/>
          </a:bodyPr>
          <a:lstStyle/>
          <a:p>
            <a:pPr algn="ctr" fontAlgn="auto">
              <a:spcBef>
                <a:spcPts val="0"/>
              </a:spcBef>
              <a:spcAft>
                <a:spcPts val="0"/>
              </a:spcAft>
            </a:pPr>
            <a:r>
              <a:rPr lang="ru-RU" sz="2000" b="1" dirty="0">
                <a:latin typeface="Times New Roman" pitchFamily="18" charset="0"/>
                <a:cs typeface="Times New Roman" pitchFamily="18" charset="0"/>
              </a:rPr>
              <a:t>Проекты федеральных нормативно-правовых актов </a:t>
            </a:r>
            <a:endParaRPr lang="ru-RU" sz="2000" b="1" dirty="0" smtClean="0">
              <a:latin typeface="Times New Roman" pitchFamily="18" charset="0"/>
              <a:cs typeface="Times New Roman" pitchFamily="18" charset="0"/>
            </a:endParaRPr>
          </a:p>
          <a:p>
            <a:pPr algn="ctr" fontAlgn="auto">
              <a:spcBef>
                <a:spcPts val="0"/>
              </a:spcBef>
              <a:spcAft>
                <a:spcPts val="0"/>
              </a:spcAft>
            </a:pPr>
            <a:r>
              <a:rPr lang="ru-RU" sz="2000" b="1" dirty="0" smtClean="0">
                <a:latin typeface="Times New Roman" pitchFamily="18" charset="0"/>
                <a:cs typeface="Times New Roman" pitchFamily="18" charset="0"/>
              </a:rPr>
              <a:t>в </a:t>
            </a:r>
            <a:r>
              <a:rPr lang="ru-RU" sz="2000" b="1" dirty="0">
                <a:latin typeface="Times New Roman" pitchFamily="18" charset="0"/>
                <a:cs typeface="Times New Roman" pitchFamily="18" charset="0"/>
              </a:rPr>
              <a:t>сфере электроэнергетики</a:t>
            </a:r>
            <a:endParaRPr lang="ru-RU" sz="2000" b="1" dirty="0">
              <a:solidFill>
                <a:prstClr val="black"/>
              </a:solidFill>
              <a:latin typeface="Times New Roman" pitchFamily="18" charset="0"/>
              <a:cs typeface="Times New Roman" pitchFamily="18" charset="0"/>
            </a:endParaRPr>
          </a:p>
        </p:txBody>
      </p:sp>
      <p:pic>
        <p:nvPicPr>
          <p:cNvPr id="3"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Таблица 4"/>
          <p:cNvGraphicFramePr>
            <a:graphicFrameLocks noGrp="1"/>
          </p:cNvGraphicFramePr>
          <p:nvPr>
            <p:extLst>
              <p:ext uri="{D42A27DB-BD31-4B8C-83A1-F6EECF244321}">
                <p14:modId xmlns:p14="http://schemas.microsoft.com/office/powerpoint/2010/main" val="2682534342"/>
              </p:ext>
            </p:extLst>
          </p:nvPr>
        </p:nvGraphicFramePr>
        <p:xfrm>
          <a:off x="179512" y="932530"/>
          <a:ext cx="8856984" cy="4450116"/>
        </p:xfrm>
        <a:graphic>
          <a:graphicData uri="http://schemas.openxmlformats.org/drawingml/2006/table">
            <a:tbl>
              <a:tblPr bandRow="1">
                <a:effectLst>
                  <a:innerShdw blurRad="114300">
                    <a:prstClr val="black"/>
                  </a:innerShdw>
                </a:effectLst>
                <a:tableStyleId>{3C2FFA5D-87B4-456A-9821-1D502468CF0F}</a:tableStyleId>
              </a:tblPr>
              <a:tblGrid>
                <a:gridCol w="2664296"/>
                <a:gridCol w="6192688"/>
              </a:tblGrid>
              <a:tr h="1366203">
                <a:tc>
                  <a:txBody>
                    <a:bodyPr/>
                    <a:lstStyle/>
                    <a:p>
                      <a:pPr algn="ctr"/>
                      <a:r>
                        <a:rPr lang="ru-RU" sz="1200" b="1" dirty="0" smtClean="0">
                          <a:solidFill>
                            <a:schemeClr val="tx1"/>
                          </a:solidFill>
                          <a:latin typeface="Times New Roman" pitchFamily="18" charset="0"/>
                          <a:cs typeface="Times New Roman" pitchFamily="18" charset="0"/>
                        </a:rPr>
                        <a:t>Проект постановления Правительства Российской Федерации «Об утверждении критериев и положения об отнесении владельцев объектов электросетевого хозяйства к территориальным сетевым организациям»</a:t>
                      </a:r>
                    </a:p>
                  </a:txBody>
                  <a:tcPr marL="36000" marR="36000" marT="45727" marB="45727"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latin typeface="Times New Roman" pitchFamily="18" charset="0"/>
                          <a:ea typeface="+mn-ea"/>
                          <a:cs typeface="Times New Roman" pitchFamily="18" charset="0"/>
                        </a:rPr>
                        <a:t>Цель – исключение неквалифицированных ТСО (неэффективных, а также не обеспечивающих надлежащий уровень надежности)</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latin typeface="Times New Roman" pitchFamily="18" charset="0"/>
                          <a:ea typeface="+mn-ea"/>
                          <a:cs typeface="Times New Roman" pitchFamily="18" charset="0"/>
                        </a:rPr>
                        <a:t>Критерии (количественные и качественные) и Положение вступают в силу с 01.01.2015.</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400" b="0" i="1" kern="1200" dirty="0" smtClean="0">
                        <a:solidFill>
                          <a:schemeClr val="tx1"/>
                        </a:solidFill>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1" i="1" kern="1200" dirty="0" smtClean="0">
                          <a:solidFill>
                            <a:schemeClr val="tx1"/>
                          </a:solidFill>
                          <a:latin typeface="Times New Roman" pitchFamily="18" charset="0"/>
                          <a:ea typeface="+mn-ea"/>
                          <a:cs typeface="Times New Roman" pitchFamily="18" charset="0"/>
                        </a:rPr>
                        <a:t>ТСО, не соответствующим предложенным минимальным требованиям, тарифы на передачу электрической энергии устанавливаться не будут, при этом такие организации не вправе препятствовать </a:t>
                      </a:r>
                      <a:r>
                        <a:rPr lang="ru-RU" sz="1400" b="1" i="1" kern="1200" dirty="0" err="1" smtClean="0">
                          <a:solidFill>
                            <a:schemeClr val="tx1"/>
                          </a:solidFill>
                          <a:latin typeface="Times New Roman" pitchFamily="18" charset="0"/>
                          <a:ea typeface="+mn-ea"/>
                          <a:cs typeface="Times New Roman" pitchFamily="18" charset="0"/>
                        </a:rPr>
                        <a:t>перетоку</a:t>
                      </a:r>
                      <a:r>
                        <a:rPr lang="ru-RU" sz="1400" b="1" i="1" kern="1200" dirty="0" smtClean="0">
                          <a:solidFill>
                            <a:schemeClr val="tx1"/>
                          </a:solidFill>
                          <a:latin typeface="Times New Roman" pitchFamily="18" charset="0"/>
                          <a:ea typeface="+mn-ea"/>
                          <a:cs typeface="Times New Roman" pitchFamily="18" charset="0"/>
                        </a:rPr>
                        <a:t> через их объекты электрической энергии для потребителей.</a:t>
                      </a:r>
                      <a:endParaRPr lang="ru-RU" sz="1400" b="1" kern="1200" dirty="0" smtClean="0">
                        <a:solidFill>
                          <a:schemeClr val="tx1"/>
                        </a:solidFill>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r>
              <a:tr h="1366203">
                <a:tc>
                  <a:txBody>
                    <a:bodyPr/>
                    <a:lstStyle/>
                    <a:p>
                      <a:pPr algn="ctr"/>
                      <a:r>
                        <a:rPr lang="ru-RU" sz="1200" b="1" dirty="0" smtClean="0">
                          <a:latin typeface="Times New Roman" pitchFamily="18" charset="0"/>
                          <a:cs typeface="Times New Roman" pitchFamily="18" charset="0"/>
                        </a:rPr>
                        <a:t>Приказ Минэнерго России  от 14.10.2013 №718 «Об утверждении Методических указаний по расчету уровня надежности и качества поставляемых товаров и оказываемых услуг для организации по управлению единой национальной (общероссийской) электрической сетью и территориальных сетевых организаций»</a:t>
                      </a:r>
                    </a:p>
                    <a:p>
                      <a:pPr algn="ct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(вступил в силу с 28.02.2014)</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Признан утратившим силу Приказ Минэнерго России от 29.06.2010 N 296, утверждавший прежние МУ.</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ru-RU" sz="1400" b="0" kern="1200" dirty="0" smtClean="0">
                        <a:solidFill>
                          <a:schemeClr val="dk1"/>
                        </a:solidFill>
                        <a:effectLst/>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Начиная с 2015 года, по результатам за 2014 год и далее ежегодно ТСО осуществляют расчет индикативных показателей уровня надежности оказываемых услуг.</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Определены формулы расчета </a:t>
                      </a:r>
                      <a:r>
                        <a:rPr lang="ru-RU" sz="1400" b="0" kern="1200" dirty="0" err="1" smtClean="0">
                          <a:solidFill>
                            <a:schemeClr val="dk1"/>
                          </a:solidFill>
                          <a:effectLst/>
                          <a:latin typeface="Times New Roman" pitchFamily="18" charset="0"/>
                          <a:ea typeface="+mn-ea"/>
                          <a:cs typeface="Times New Roman" pitchFamily="18" charset="0"/>
                        </a:rPr>
                        <a:t>неиндикативного</a:t>
                      </a:r>
                      <a:r>
                        <a:rPr lang="ru-RU" sz="1400" b="0" kern="1200" dirty="0" smtClean="0">
                          <a:solidFill>
                            <a:schemeClr val="dk1"/>
                          </a:solidFill>
                          <a:effectLst/>
                          <a:latin typeface="Times New Roman" pitchFamily="18" charset="0"/>
                          <a:ea typeface="+mn-ea"/>
                          <a:cs typeface="Times New Roman" pitchFamily="18" charset="0"/>
                        </a:rPr>
                        <a:t> показателя уровня надежности и показателей качества услуг, оказываемых электросетевыми организациями.</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r>
                        <a:rPr lang="ru-RU" sz="1400" b="0" kern="1200" dirty="0" smtClean="0">
                          <a:solidFill>
                            <a:schemeClr val="dk1"/>
                          </a:solidFill>
                          <a:effectLst/>
                          <a:latin typeface="Times New Roman" pitchFamily="18" charset="0"/>
                          <a:ea typeface="+mn-ea"/>
                          <a:cs typeface="Times New Roman" pitchFamily="18" charset="0"/>
                        </a:rPr>
                        <a:t>В приложениях приведены формы, используемые для расчетов.</a:t>
                      </a: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ru-RU" sz="1400" b="0" kern="1200" dirty="0" smtClean="0">
                        <a:solidFill>
                          <a:schemeClr val="dk1"/>
                        </a:solidFill>
                        <a:effectLst/>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BF1EF"/>
                    </a:solidFill>
                  </a:tcPr>
                </a:tc>
              </a:tr>
            </a:tbl>
          </a:graphicData>
        </a:graphic>
      </p:graphicFrame>
      <p:sp>
        <p:nvSpPr>
          <p:cNvPr id="4" name="Номер слайда 3"/>
          <p:cNvSpPr>
            <a:spLocks noGrp="1"/>
          </p:cNvSpPr>
          <p:nvPr>
            <p:ph type="sldNum" sz="quarter" idx="12"/>
          </p:nvPr>
        </p:nvSpPr>
        <p:spPr>
          <a:xfrm>
            <a:off x="7010400" y="6473314"/>
            <a:ext cx="2133600" cy="365125"/>
          </a:xfrm>
        </p:spPr>
        <p:txBody>
          <a:bodyPr/>
          <a:lstStyle/>
          <a:p>
            <a:pPr>
              <a:defRPr/>
            </a:pPr>
            <a:r>
              <a:rPr lang="ru-RU" dirty="0" smtClean="0">
                <a:solidFill>
                  <a:prstClr val="black">
                    <a:tint val="75000"/>
                  </a:prstClr>
                </a:solidFill>
              </a:rPr>
              <a:t>12</a:t>
            </a:r>
            <a:endParaRPr lang="ru-RU" dirty="0">
              <a:solidFill>
                <a:prstClr val="black">
                  <a:tint val="75000"/>
                </a:prstClr>
              </a:solidFill>
            </a:endParaRPr>
          </a:p>
        </p:txBody>
      </p:sp>
    </p:spTree>
    <p:extLst>
      <p:ext uri="{BB962C8B-B14F-4D97-AF65-F5344CB8AC3E}">
        <p14:creationId xmlns:p14="http://schemas.microsoft.com/office/powerpoint/2010/main" val="401960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C:\Documents and Settings\yuriryab\Рабочий стол\Карта России-Мурманск.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143000"/>
            <a:ext cx="7500938" cy="417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Box 7"/>
          <p:cNvSpPr txBox="1">
            <a:spLocks noChangeArrowheads="1"/>
          </p:cNvSpPr>
          <p:nvPr/>
        </p:nvSpPr>
        <p:spPr bwMode="auto">
          <a:xfrm>
            <a:off x="2699792" y="2983853"/>
            <a:ext cx="3947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sz="2400" b="1" dirty="0">
                <a:latin typeface="Century Gothic" pitchFamily="34" charset="0"/>
                <a:cs typeface="Times New Roman" pitchFamily="18" charset="0"/>
              </a:rPr>
              <a:t>Спасибо за </a:t>
            </a:r>
            <a:r>
              <a:rPr lang="ru-RU" sz="2400" b="1" dirty="0" smtClean="0">
                <a:latin typeface="Century Gothic" pitchFamily="34" charset="0"/>
                <a:cs typeface="Times New Roman" pitchFamily="18" charset="0"/>
              </a:rPr>
              <a:t>внимание!</a:t>
            </a:r>
            <a:endParaRPr lang="ru-RU" sz="2400" b="1" dirty="0">
              <a:latin typeface="Century Gothic" pitchFamily="34" charset="0"/>
              <a:cs typeface="Times New Roman" pitchFamily="18" charset="0"/>
            </a:endParaRPr>
          </a:p>
        </p:txBody>
      </p:sp>
      <p:sp>
        <p:nvSpPr>
          <p:cNvPr id="8197" name="Прямоугольник 9"/>
          <p:cNvSpPr>
            <a:spLocks noChangeArrowheads="1"/>
          </p:cNvSpPr>
          <p:nvPr/>
        </p:nvSpPr>
        <p:spPr bwMode="auto">
          <a:xfrm>
            <a:off x="242380" y="188640"/>
            <a:ext cx="86501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ru-RU" sz="1400" b="1" dirty="0">
                <a:latin typeface="Times New Roman" pitchFamily="18" charset="0"/>
                <a:cs typeface="Times New Roman" pitchFamily="18" charset="0"/>
              </a:rPr>
              <a:t>Первый региональный семинар-совещание </a:t>
            </a:r>
          </a:p>
          <a:p>
            <a:pPr algn="ctr"/>
            <a:r>
              <a:rPr lang="ru-RU" sz="1400" dirty="0">
                <a:latin typeface="Times New Roman" pitchFamily="18" charset="0"/>
                <a:cs typeface="Times New Roman" pitchFamily="18" charset="0"/>
              </a:rPr>
              <a:t> </a:t>
            </a:r>
            <a:r>
              <a:rPr lang="ru-RU" sz="1400" b="1" i="1" dirty="0">
                <a:latin typeface="Times New Roman" pitchFamily="18" charset="0"/>
                <a:cs typeface="Times New Roman" pitchFamily="18" charset="0"/>
              </a:rPr>
              <a:t>«Итоги тарифного регулирования в 2013 году и задачи на следующий период регулирования</a:t>
            </a:r>
          </a:p>
          <a:p>
            <a:pPr algn="ctr"/>
            <a:r>
              <a:rPr lang="ru-RU" sz="1400" b="1" i="1" dirty="0">
                <a:latin typeface="Times New Roman" pitchFamily="18" charset="0"/>
                <a:cs typeface="Times New Roman" pitchFamily="18" charset="0"/>
              </a:rPr>
              <a:t>в Мурманской области»</a:t>
            </a:r>
            <a:endParaRPr lang="ru-RU" sz="1400" dirty="0">
              <a:latin typeface="Century Gothic" pitchFamily="34" charset="0"/>
              <a:cs typeface="Times New Roman" pitchFamily="18" charset="0"/>
            </a:endParaRPr>
          </a:p>
        </p:txBody>
      </p:sp>
      <p:sp>
        <p:nvSpPr>
          <p:cNvPr id="8198" name="Rectangle 6"/>
          <p:cNvSpPr>
            <a:spLocks noChangeArrowheads="1"/>
          </p:cNvSpPr>
          <p:nvPr/>
        </p:nvSpPr>
        <p:spPr bwMode="auto">
          <a:xfrm>
            <a:off x="357188" y="5095531"/>
            <a:ext cx="547495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eaLnBrk="0" hangingPunct="0"/>
            <a:endParaRPr lang="ru-RU" sz="1600" dirty="0">
              <a:latin typeface="Century Gothic" pitchFamily="34" charset="0"/>
              <a:cs typeface="Times New Roman" pitchFamily="18" charset="0"/>
            </a:endParaRPr>
          </a:p>
          <a:p>
            <a:pPr eaLnBrk="0" hangingPunct="0"/>
            <a:r>
              <a:rPr lang="ru-RU" sz="1600" dirty="0" smtClean="0">
                <a:latin typeface="Century Gothic" pitchFamily="34" charset="0"/>
                <a:cs typeface="Times New Roman" pitchFamily="18" charset="0"/>
              </a:rPr>
              <a:t>Заместитель начальника отдела</a:t>
            </a:r>
          </a:p>
          <a:p>
            <a:pPr eaLnBrk="0" hangingPunct="0"/>
            <a:r>
              <a:rPr lang="ru-RU" sz="1600" dirty="0" smtClean="0">
                <a:latin typeface="Century Gothic" pitchFamily="34" charset="0"/>
                <a:cs typeface="Times New Roman" pitchFamily="18" charset="0"/>
              </a:rPr>
              <a:t>Управления по тарифному регулированию Мурманской области</a:t>
            </a:r>
          </a:p>
          <a:p>
            <a:pPr eaLnBrk="0" hangingPunct="0"/>
            <a:r>
              <a:rPr lang="ru-RU" sz="1600" dirty="0" smtClean="0">
                <a:latin typeface="Century Gothic" pitchFamily="34" charset="0"/>
                <a:cs typeface="Times New Roman" pitchFamily="18" charset="0"/>
              </a:rPr>
              <a:t>Богданова Анна Владимировна </a:t>
            </a:r>
          </a:p>
          <a:p>
            <a:pPr eaLnBrk="0" hangingPunct="0"/>
            <a:endParaRPr lang="ru-RU" sz="1600" dirty="0">
              <a:latin typeface="Century Gothic" pitchFamily="34" charset="0"/>
              <a:cs typeface="Times New Roman" pitchFamily="18" charset="0"/>
            </a:endParaRPr>
          </a:p>
        </p:txBody>
      </p:sp>
      <p:sp>
        <p:nvSpPr>
          <p:cNvPr id="2" name="Номер слайда 1"/>
          <p:cNvSpPr>
            <a:spLocks noGrp="1"/>
          </p:cNvSpPr>
          <p:nvPr>
            <p:ph type="sldNum" sz="quarter" idx="12"/>
          </p:nvPr>
        </p:nvSpPr>
        <p:spPr>
          <a:xfrm>
            <a:off x="7048019" y="6492875"/>
            <a:ext cx="2133600" cy="365125"/>
          </a:xfrm>
        </p:spPr>
        <p:txBody>
          <a:bodyPr/>
          <a:lstStyle/>
          <a:p>
            <a:pPr>
              <a:defRPr/>
            </a:pPr>
            <a:endParaRPr lang="ru-RU" dirty="0">
              <a:solidFill>
                <a:prstClr val="black">
                  <a:tint val="75000"/>
                </a:prstClr>
              </a:solidFill>
            </a:endParaRPr>
          </a:p>
        </p:txBody>
      </p:sp>
      <p:pic>
        <p:nvPicPr>
          <p:cNvPr id="8" name="Picture 2" descr="C:\Documents and Settings\yuriryab\Рабочий стол\Шаблон-Мурманск-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5063" y="5070475"/>
            <a:ext cx="2928937"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extLst>
              <p:ext uri="{D42A27DB-BD31-4B8C-83A1-F6EECF244321}">
                <p14:modId xmlns:p14="http://schemas.microsoft.com/office/powerpoint/2010/main" val="559691787"/>
              </p:ext>
            </p:extLst>
          </p:nvPr>
        </p:nvGraphicFramePr>
        <p:xfrm>
          <a:off x="361950" y="1076325"/>
          <a:ext cx="8572500" cy="1920627"/>
        </p:xfrm>
        <a:graphic>
          <a:graphicData uri="http://schemas.openxmlformats.org/drawingml/2006/table">
            <a:tbl>
              <a:tblPr firstRow="1" bandRow="1">
                <a:tableStyleId>{3C2FFA5D-87B4-456A-9821-1D502468CF0F}</a:tableStyleId>
              </a:tblPr>
              <a:tblGrid>
                <a:gridCol w="465634"/>
                <a:gridCol w="8106866"/>
              </a:tblGrid>
              <a:tr h="301643">
                <a:tc>
                  <a:txBody>
                    <a:bodyPr/>
                    <a:lstStyle/>
                    <a:p>
                      <a:r>
                        <a:rPr lang="ru-RU" sz="1200" dirty="0" smtClean="0"/>
                        <a:t>№</a:t>
                      </a:r>
                      <a:endParaRPr lang="ru-RU" sz="1200" dirty="0"/>
                    </a:p>
                  </a:txBody>
                  <a:tcPr marL="91424" marR="91424" marT="45718" marB="45718" anchor="ctr"/>
                </a:tc>
                <a:tc>
                  <a:txBody>
                    <a:bodyPr/>
                    <a:lstStyle/>
                    <a:p>
                      <a:r>
                        <a:rPr lang="ru-RU" sz="1200" dirty="0" smtClean="0"/>
                        <a:t>Нормативный</a:t>
                      </a:r>
                      <a:r>
                        <a:rPr lang="ru-RU" sz="1200" baseline="0" dirty="0" smtClean="0"/>
                        <a:t> правовой акт</a:t>
                      </a:r>
                      <a:endParaRPr lang="ru-RU" sz="1200" dirty="0"/>
                    </a:p>
                  </a:txBody>
                  <a:tcPr marL="91424" marR="91424" marT="45718" marB="45718" anchor="ctr"/>
                </a:tc>
              </a:tr>
              <a:tr h="430852">
                <a:tc>
                  <a:txBody>
                    <a:bodyPr/>
                    <a:lstStyle/>
                    <a:p>
                      <a:pPr algn="ctr"/>
                      <a:r>
                        <a:rPr lang="ru-RU" sz="1600" dirty="0" smtClean="0"/>
                        <a:t>1.</a:t>
                      </a:r>
                      <a:endParaRPr lang="ru-RU" sz="1600" dirty="0">
                        <a:latin typeface="Arial" pitchFamily="34" charset="0"/>
                        <a:cs typeface="Arial" pitchFamily="34" charset="0"/>
                      </a:endParaRPr>
                    </a:p>
                  </a:txBody>
                  <a:tcPr marL="91436" marR="91436" marT="45727" marB="4572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kern="1200" dirty="0" smtClean="0">
                          <a:effectLst/>
                        </a:rPr>
                        <a:t> Постановление № 953 от 24.10.2013 (вступило в силу 07.11.2013)</a:t>
                      </a:r>
                      <a:endParaRPr lang="ru-RU" sz="1600" b="0" kern="1200" dirty="0" smtClean="0">
                        <a:solidFill>
                          <a:schemeClr val="dk1"/>
                        </a:solidFill>
                        <a:latin typeface="Arial" pitchFamily="34" charset="0"/>
                        <a:ea typeface="+mn-ea"/>
                        <a:cs typeface="Arial" pitchFamily="34" charset="0"/>
                      </a:endParaRPr>
                    </a:p>
                  </a:txBody>
                  <a:tcPr marL="91436" marR="91436" marT="45729" marB="45729" anchor="ctr"/>
                </a:tc>
              </a:tr>
              <a:tr h="396044">
                <a:tc>
                  <a:txBody>
                    <a:bodyPr/>
                    <a:lstStyle/>
                    <a:p>
                      <a:pPr algn="ctr"/>
                      <a:r>
                        <a:rPr lang="ru-RU" sz="1600" dirty="0" smtClean="0"/>
                        <a:t>2.</a:t>
                      </a:r>
                      <a:endParaRPr lang="ru-RU" sz="1600" dirty="0">
                        <a:latin typeface="Arial" pitchFamily="34" charset="0"/>
                        <a:cs typeface="Arial" pitchFamily="34" charset="0"/>
                      </a:endParaRPr>
                    </a:p>
                  </a:txBody>
                  <a:tcPr marL="91436" marR="91436" marT="45727" marB="45727"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600" kern="1200" dirty="0" smtClean="0">
                          <a:effectLst/>
                        </a:rPr>
                        <a:t> Постановление № 1019 от 13.11.2013 (вступило в силу  27.11.2013)</a:t>
                      </a:r>
                      <a:endParaRPr lang="ru-RU" sz="1600" b="0" kern="1200" dirty="0" smtClean="0">
                        <a:solidFill>
                          <a:schemeClr val="dk1"/>
                        </a:solidFill>
                        <a:latin typeface="Arial" pitchFamily="34" charset="0"/>
                        <a:ea typeface="+mn-ea"/>
                        <a:cs typeface="Arial" pitchFamily="34" charset="0"/>
                      </a:endParaRPr>
                    </a:p>
                  </a:txBody>
                  <a:tcPr marL="91436" marR="91436" marT="45729" marB="45729" anchor="ctr"/>
                </a:tc>
              </a:tr>
              <a:tr h="396044">
                <a:tc>
                  <a:txBody>
                    <a:bodyPr/>
                    <a:lstStyle/>
                    <a:p>
                      <a:pPr algn="ctr"/>
                      <a:r>
                        <a:rPr lang="ru-RU" sz="1600" dirty="0" smtClean="0"/>
                        <a:t>3.</a:t>
                      </a:r>
                      <a:endParaRPr lang="ru-RU" sz="1600" dirty="0">
                        <a:latin typeface="Arial" pitchFamily="34" charset="0"/>
                        <a:cs typeface="Arial" pitchFamily="34" charset="0"/>
                      </a:endParaRPr>
                    </a:p>
                  </a:txBody>
                  <a:tcPr marL="91436" marR="91436" marT="45727" marB="45727"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600" dirty="0" smtClean="0"/>
                        <a:t> Постановление № 1254 от 26.12.2013 (вступило в силу  07.01.2014)</a:t>
                      </a:r>
                      <a:endParaRPr lang="ru-RU" sz="1600" b="0" kern="1200" dirty="0" smtClean="0">
                        <a:solidFill>
                          <a:schemeClr val="dk1"/>
                        </a:solidFill>
                        <a:latin typeface="Arial" pitchFamily="34" charset="0"/>
                        <a:ea typeface="+mn-ea"/>
                        <a:cs typeface="Arial" pitchFamily="34" charset="0"/>
                      </a:endParaRPr>
                    </a:p>
                  </a:txBody>
                  <a:tcPr marL="68577" marR="68577" marT="0" marB="0" anchor="ctr"/>
                </a:tc>
              </a:tr>
              <a:tr h="396044">
                <a:tc>
                  <a:txBody>
                    <a:bodyPr/>
                    <a:lstStyle/>
                    <a:p>
                      <a:pPr algn="ctr"/>
                      <a:r>
                        <a:rPr lang="ru-RU" sz="1600" dirty="0" smtClean="0"/>
                        <a:t>4.</a:t>
                      </a:r>
                      <a:endParaRPr lang="ru-RU" sz="1600" dirty="0">
                        <a:latin typeface="Arial" pitchFamily="34" charset="0"/>
                        <a:cs typeface="Arial" pitchFamily="34" charset="0"/>
                      </a:endParaRPr>
                    </a:p>
                  </a:txBody>
                  <a:tcPr marL="91424" marR="91424" marT="45718" marB="45718"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600" dirty="0" smtClean="0"/>
                        <a:t> Постановление № 1307 от 30.12.2013 (вступило в силу  17.01.2014)</a:t>
                      </a:r>
                      <a:endParaRPr lang="ru-RU" sz="1600" b="0" kern="1200" dirty="0" smtClean="0">
                        <a:solidFill>
                          <a:schemeClr val="dk1"/>
                        </a:solidFill>
                        <a:latin typeface="Arial" pitchFamily="34" charset="0"/>
                        <a:ea typeface="+mn-ea"/>
                        <a:cs typeface="Arial" pitchFamily="34" charset="0"/>
                      </a:endParaRPr>
                    </a:p>
                  </a:txBody>
                  <a:tcPr marL="68568" marR="68568" marT="0" marB="0" anchor="ctr"/>
                </a:tc>
              </a:tr>
            </a:tbl>
          </a:graphicData>
        </a:graphic>
      </p:graphicFrame>
      <p:sp>
        <p:nvSpPr>
          <p:cNvPr id="2" name="Номер слайда 1"/>
          <p:cNvSpPr>
            <a:spLocks noGrp="1"/>
          </p:cNvSpPr>
          <p:nvPr>
            <p:ph type="sldNum" sz="quarter" idx="12"/>
          </p:nvPr>
        </p:nvSpPr>
        <p:spPr>
          <a:xfrm>
            <a:off x="7039653" y="6393189"/>
            <a:ext cx="2133600" cy="476250"/>
          </a:xfrm>
        </p:spPr>
        <p:txBody>
          <a:bodyPr/>
          <a:lstStyle/>
          <a:p>
            <a:pPr>
              <a:defRPr/>
            </a:pPr>
            <a:r>
              <a:rPr lang="ru-RU" dirty="0" smtClean="0">
                <a:solidFill>
                  <a:prstClr val="black">
                    <a:tint val="75000"/>
                  </a:prstClr>
                </a:solidFill>
              </a:rPr>
              <a:t>1</a:t>
            </a:r>
            <a:endParaRPr lang="ru-RU" dirty="0">
              <a:solidFill>
                <a:prstClr val="black">
                  <a:tint val="75000"/>
                </a:prstClr>
              </a:solidFill>
            </a:endParaRPr>
          </a:p>
        </p:txBody>
      </p:sp>
      <p:sp>
        <p:nvSpPr>
          <p:cNvPr id="4" name="Rectangle 3"/>
          <p:cNvSpPr/>
          <p:nvPr/>
        </p:nvSpPr>
        <p:spPr>
          <a:xfrm>
            <a:off x="361950" y="300318"/>
            <a:ext cx="7689850" cy="707886"/>
          </a:xfrm>
          <a:prstGeom prst="rect">
            <a:avLst/>
          </a:prstGeom>
        </p:spPr>
        <p:txBody>
          <a:bodyPr wrap="square">
            <a:spAutoFit/>
          </a:bodyPr>
          <a:lstStyle/>
          <a:p>
            <a:pPr algn="ctr" fontAlgn="auto">
              <a:spcBef>
                <a:spcPts val="0"/>
              </a:spcBef>
              <a:spcAft>
                <a:spcPts val="0"/>
              </a:spcAft>
            </a:pPr>
            <a:r>
              <a:rPr lang="ru-RU" sz="2000" b="1" dirty="0" smtClean="0">
                <a:solidFill>
                  <a:prstClr val="black"/>
                </a:solidFill>
                <a:latin typeface="Times New Roman" pitchFamily="18" charset="0"/>
                <a:cs typeface="Times New Roman" pitchFamily="18" charset="0"/>
              </a:rPr>
              <a:t>Изменения в </a:t>
            </a:r>
            <a:r>
              <a:rPr lang="ru-RU" sz="2000" b="1" dirty="0">
                <a:solidFill>
                  <a:prstClr val="black"/>
                </a:solidFill>
                <a:latin typeface="Times New Roman" pitchFamily="18" charset="0"/>
                <a:cs typeface="Times New Roman" pitchFamily="18" charset="0"/>
              </a:rPr>
              <a:t>Основы </a:t>
            </a:r>
            <a:r>
              <a:rPr lang="ru-RU" sz="2000" b="1" dirty="0" smtClean="0">
                <a:solidFill>
                  <a:prstClr val="black"/>
                </a:solidFill>
                <a:latin typeface="Times New Roman" pitchFamily="18" charset="0"/>
                <a:cs typeface="Times New Roman" pitchFamily="18" charset="0"/>
              </a:rPr>
              <a:t>ценообразования</a:t>
            </a:r>
          </a:p>
          <a:p>
            <a:pPr algn="ctr" fontAlgn="auto">
              <a:spcBef>
                <a:spcPts val="0"/>
              </a:spcBef>
              <a:spcAft>
                <a:spcPts val="0"/>
              </a:spcAft>
            </a:pPr>
            <a:r>
              <a:rPr lang="ru-RU" sz="2000" b="1" dirty="0" smtClean="0">
                <a:solidFill>
                  <a:prstClr val="black"/>
                </a:solidFill>
                <a:latin typeface="Times New Roman" pitchFamily="18" charset="0"/>
                <a:cs typeface="Times New Roman" pitchFamily="18" charset="0"/>
              </a:rPr>
              <a:t>(</a:t>
            </a:r>
            <a:r>
              <a:rPr lang="ru-RU" sz="2000" b="1" dirty="0">
                <a:solidFill>
                  <a:prstClr val="black"/>
                </a:solidFill>
                <a:latin typeface="Times New Roman" pitchFamily="18" charset="0"/>
                <a:cs typeface="Times New Roman" pitchFamily="18" charset="0"/>
              </a:rPr>
              <a:t>постановление </a:t>
            </a:r>
            <a:r>
              <a:rPr lang="ru-RU" sz="2000" b="1" dirty="0" smtClean="0">
                <a:solidFill>
                  <a:prstClr val="black"/>
                </a:solidFill>
                <a:latin typeface="Times New Roman" pitchFamily="18" charset="0"/>
                <a:cs typeface="Times New Roman" pitchFamily="18" charset="0"/>
              </a:rPr>
              <a:t>Правительства РФ от 29.12.2011 № 1178 ):</a:t>
            </a:r>
            <a:endParaRPr lang="ru-RU" sz="2000" b="1" dirty="0">
              <a:solidFill>
                <a:prstClr val="black"/>
              </a:solidFill>
              <a:latin typeface="Times New Roman" pitchFamily="18" charset="0"/>
              <a:cs typeface="Times New Roman" pitchFamily="18" charset="0"/>
            </a:endParaRPr>
          </a:p>
        </p:txBody>
      </p:sp>
      <p:pic>
        <p:nvPicPr>
          <p:cNvPr id="6"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361950" y="3143248"/>
            <a:ext cx="8532948" cy="830997"/>
          </a:xfrm>
          <a:prstGeom prst="rect">
            <a:avLst/>
          </a:prstGeom>
        </p:spPr>
        <p:txBody>
          <a:bodyPr wrap="square">
            <a:spAutoFit/>
          </a:bodyPr>
          <a:lstStyle/>
          <a:p>
            <a:r>
              <a:rPr lang="ru-RU" sz="1600" b="1" dirty="0">
                <a:latin typeface="Times New Roman" pitchFamily="18" charset="0"/>
                <a:cs typeface="Times New Roman" pitchFamily="18" charset="0"/>
              </a:rPr>
              <a:t>Согласно пункту 2 постановления </a:t>
            </a:r>
            <a:r>
              <a:rPr lang="ru-RU" sz="1600" b="1" dirty="0" smtClean="0">
                <a:latin typeface="Times New Roman" pitchFamily="18" charset="0"/>
                <a:cs typeface="Times New Roman" pitchFamily="18" charset="0"/>
              </a:rPr>
              <a:t>№ 953  </a:t>
            </a:r>
          </a:p>
          <a:p>
            <a:r>
              <a:rPr lang="ru-RU" sz="1600" b="1" i="1" dirty="0" smtClean="0">
                <a:latin typeface="Times New Roman" pitchFamily="18" charset="0"/>
                <a:cs typeface="Times New Roman" pitchFamily="18" charset="0"/>
              </a:rPr>
              <a:t>органам </a:t>
            </a:r>
            <a:r>
              <a:rPr lang="ru-RU" sz="1600" b="1" i="1" dirty="0">
                <a:latin typeface="Times New Roman" pitchFamily="18" charset="0"/>
                <a:cs typeface="Times New Roman" pitchFamily="18" charset="0"/>
              </a:rPr>
              <a:t>исполнительной власти субъектов Российской Федерации в области государственного регулирования тарифов</a:t>
            </a:r>
            <a:r>
              <a:rPr lang="ru-RU" sz="1600" b="1" i="1" dirty="0" smtClean="0">
                <a:latin typeface="Times New Roman" pitchFamily="18" charset="0"/>
                <a:cs typeface="Times New Roman" pitchFamily="18" charset="0"/>
              </a:rPr>
              <a:t>:</a:t>
            </a:r>
            <a:endParaRPr lang="ru-RU" sz="1600" b="1" i="1"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1103103947"/>
              </p:ext>
            </p:extLst>
          </p:nvPr>
        </p:nvGraphicFramePr>
        <p:xfrm>
          <a:off x="391988" y="4005064"/>
          <a:ext cx="8602874" cy="2367190"/>
        </p:xfrm>
        <a:graphic>
          <a:graphicData uri="http://schemas.openxmlformats.org/drawingml/2006/table">
            <a:tbl>
              <a:tblPr firstRow="1" bandRow="1">
                <a:effectLst/>
                <a:tableStyleId>{3C2FFA5D-87B4-456A-9821-1D502468CF0F}</a:tableStyleId>
              </a:tblPr>
              <a:tblGrid>
                <a:gridCol w="424172"/>
                <a:gridCol w="8178702"/>
              </a:tblGrid>
              <a:tr h="995572">
                <a:tc>
                  <a:txBody>
                    <a:bodyPr/>
                    <a:lstStyle/>
                    <a:p>
                      <a:pPr algn="ctr"/>
                      <a:r>
                        <a:rPr lang="ru-RU" sz="1600" b="0" dirty="0" smtClean="0">
                          <a:solidFill>
                            <a:schemeClr val="tx1"/>
                          </a:solidFill>
                          <a:latin typeface="Arial" pitchFamily="34" charset="0"/>
                          <a:cs typeface="Arial" pitchFamily="34" charset="0"/>
                        </a:rPr>
                        <a:t>а)</a:t>
                      </a:r>
                      <a:endParaRPr lang="ru-RU" sz="1600" b="0" dirty="0">
                        <a:solidFill>
                          <a:schemeClr val="tx1"/>
                        </a:solidFill>
                        <a:latin typeface="Arial" pitchFamily="34" charset="0"/>
                        <a:cs typeface="Arial" pitchFamily="34" charset="0"/>
                      </a:endParaRPr>
                    </a:p>
                  </a:txBody>
                  <a:tcPr marL="91436" marR="91436" marT="45727" marB="45727" anchor="ctr">
                    <a:lnL w="9525" cap="flat" cmpd="sng" algn="ctr">
                      <a:noFill/>
                      <a:prstDash val="solid"/>
                    </a:lnL>
                    <a:lnR>
                      <a:noFill/>
                    </a:lnR>
                    <a:lnT w="9525" cap="flat" cmpd="sng" algn="ctr">
                      <a:noFill/>
                      <a:prstDash val="solid"/>
                    </a:lnT>
                    <a:lnB w="25400" cap="flat" cmpd="sng" algn="ctr">
                      <a:noFill/>
                      <a:prstDash val="solid"/>
                    </a:lnB>
                    <a:lnTlToBr w="12700" cmpd="sng">
                      <a:noFill/>
                      <a:prstDash val="solid"/>
                    </a:lnTlToBr>
                    <a:lnBlToTr w="12700" cmpd="sng">
                      <a:noFill/>
                      <a:prstDash val="solid"/>
                    </a:lnBlToTr>
                    <a:cell3D prstMaterial="dkEdge">
                      <a:bevel prst="coolSlant"/>
                      <a:lightRig rig="flood" dir="t"/>
                    </a:cell3D>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dk1"/>
                          </a:solidFill>
                          <a:effectLst/>
                          <a:latin typeface="Arial" pitchFamily="34" charset="0"/>
                          <a:ea typeface="+mn-ea"/>
                          <a:cs typeface="Arial" pitchFamily="34" charset="0"/>
                        </a:rPr>
                        <a:t>до</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15</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декабря</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2013</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г. </a:t>
                      </a:r>
                      <a:r>
                        <a:rPr lang="ru-RU" sz="1400" b="0" kern="1200" dirty="0" smtClean="0">
                          <a:solidFill>
                            <a:schemeClr val="dk1"/>
                          </a:solidFill>
                          <a:effectLst/>
                          <a:latin typeface="Arial" pitchFamily="34" charset="0"/>
                          <a:ea typeface="+mn-ea"/>
                          <a:cs typeface="Arial" pitchFamily="34" charset="0"/>
                        </a:rPr>
                        <a:t>по согласованию с Федеральной службой по тарифам принять решение об установлении (пересмотре) долгосрочных параметров регулирования деятельности территориальных сетевых организаций, НВВ на содержание которых &gt; 500 млн. руб., без учета затрат на оплату потерь.</a:t>
                      </a:r>
                      <a:endParaRPr lang="ru-RU" sz="1400" b="0" kern="1200" dirty="0" smtClean="0">
                        <a:solidFill>
                          <a:schemeClr val="dk1"/>
                        </a:solidFill>
                        <a:latin typeface="Arial" pitchFamily="34" charset="0"/>
                        <a:ea typeface="+mn-ea"/>
                        <a:cs typeface="Arial" pitchFamily="34" charset="0"/>
                      </a:endParaRPr>
                    </a:p>
                  </a:txBody>
                  <a:tcPr marL="91436" marR="91436" marT="45729" marB="45729" anchor="ctr">
                    <a:lnL>
                      <a:noFill/>
                    </a:lnL>
                    <a:lnR w="9525" cap="flat" cmpd="sng" algn="ctr">
                      <a:noFill/>
                      <a:prstDash val="solid"/>
                    </a:lnR>
                    <a:lnT w="9525" cap="flat" cmpd="sng" algn="ctr">
                      <a:noFill/>
                      <a:prstDash val="solid"/>
                    </a:lnT>
                    <a:lnB w="25400" cap="flat" cmpd="sng" algn="ctr">
                      <a:noFill/>
                      <a:prstDash val="solid"/>
                    </a:lnB>
                    <a:lnTlToBr w="12700" cmpd="sng">
                      <a:noFill/>
                      <a:prstDash val="solid"/>
                    </a:lnTlToBr>
                    <a:lnBlToTr w="12700" cmpd="sng">
                      <a:noFill/>
                      <a:prstDash val="solid"/>
                    </a:lnBlToTr>
                    <a:cell3D prstMaterial="dkEdge">
                      <a:bevel prst="coolSlant"/>
                      <a:lightRig rig="flood" dir="t"/>
                    </a:cell3D>
                    <a:solidFill>
                      <a:schemeClr val="accent6">
                        <a:lumMod val="20000"/>
                        <a:lumOff val="80000"/>
                      </a:schemeClr>
                    </a:solidFill>
                  </a:tcPr>
                </a:tc>
              </a:tr>
              <a:tr h="396044">
                <a:tc>
                  <a:txBody>
                    <a:bodyPr/>
                    <a:lstStyle/>
                    <a:p>
                      <a:pPr algn="ctr"/>
                      <a:r>
                        <a:rPr lang="ru-RU" sz="1600" dirty="0" smtClean="0">
                          <a:latin typeface="Arial" pitchFamily="34" charset="0"/>
                          <a:cs typeface="Arial" pitchFamily="34" charset="0"/>
                        </a:rPr>
                        <a:t>б)</a:t>
                      </a:r>
                      <a:endParaRPr lang="ru-RU" sz="1600" dirty="0">
                        <a:latin typeface="Arial" pitchFamily="34" charset="0"/>
                        <a:cs typeface="Arial" pitchFamily="34" charset="0"/>
                      </a:endParaRPr>
                    </a:p>
                  </a:txBody>
                  <a:tcPr marL="91436" marR="91436" marT="45727" marB="45727" anchor="ctr">
                    <a:lnL w="9525" cap="flat" cmpd="sng" algn="ctr">
                      <a:noFill/>
                      <a:prstDash val="solid"/>
                    </a:lnL>
                    <a:lnR w="9525" cap="flat" cmpd="sng" algn="ctr">
                      <a:noFill/>
                      <a:prstDash val="solid"/>
                    </a:lnR>
                    <a:lnT w="25400" cap="flat" cmpd="sng" algn="ctr">
                      <a:noFill/>
                      <a:prstDash val="solid"/>
                    </a:lnT>
                    <a:lnB w="9525" cap="flat" cmpd="sng" algn="ctr">
                      <a:noFill/>
                      <a:prstDash val="solid"/>
                    </a:lnB>
                    <a:lnTlToBr w="12700" cmpd="sng">
                      <a:noFill/>
                      <a:prstDash val="solid"/>
                    </a:lnTlToBr>
                    <a:lnBlToTr w="12700" cmpd="sng">
                      <a:noFill/>
                      <a:prstDash val="solid"/>
                    </a:lnBlToTr>
                    <a:cell3D prstMaterial="dkEdge">
                      <a:bevel prst="coolSlant"/>
                      <a:lightRig rig="flood" dir="t"/>
                    </a:cell3D>
                    <a:solidFill>
                      <a:schemeClr val="accent6">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1" kern="1200" dirty="0" smtClean="0">
                          <a:solidFill>
                            <a:schemeClr val="dk1"/>
                          </a:solidFill>
                          <a:effectLst/>
                          <a:latin typeface="Arial" pitchFamily="34" charset="0"/>
                          <a:ea typeface="+mn-ea"/>
                          <a:cs typeface="Arial" pitchFamily="34" charset="0"/>
                        </a:rPr>
                        <a:t>до</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20</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декабря</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2013</a:t>
                      </a:r>
                      <a:r>
                        <a:rPr lang="ru-RU" sz="1400" b="0" kern="1200" dirty="0" smtClean="0">
                          <a:solidFill>
                            <a:schemeClr val="dk1"/>
                          </a:solidFill>
                          <a:effectLst/>
                          <a:latin typeface="Arial" pitchFamily="34" charset="0"/>
                          <a:ea typeface="+mn-ea"/>
                          <a:cs typeface="Arial" pitchFamily="34" charset="0"/>
                        </a:rPr>
                        <a:t> </a:t>
                      </a:r>
                      <a:r>
                        <a:rPr lang="ru-RU" sz="1400" b="1" kern="1200" dirty="0" smtClean="0">
                          <a:solidFill>
                            <a:schemeClr val="dk1"/>
                          </a:solidFill>
                          <a:effectLst/>
                          <a:latin typeface="Arial" pitchFamily="34" charset="0"/>
                          <a:ea typeface="+mn-ea"/>
                          <a:cs typeface="Arial" pitchFamily="34" charset="0"/>
                        </a:rPr>
                        <a:t>г.</a:t>
                      </a:r>
                      <a:r>
                        <a:rPr lang="ru-RU" sz="1400" b="0" kern="1200" dirty="0" smtClean="0">
                          <a:solidFill>
                            <a:schemeClr val="dk1"/>
                          </a:solidFill>
                          <a:effectLst/>
                          <a:latin typeface="Arial" pitchFamily="34" charset="0"/>
                          <a:ea typeface="+mn-ea"/>
                          <a:cs typeface="Arial" pitchFamily="34" charset="0"/>
                        </a:rPr>
                        <a:t> принять решение об установлении (пересмотре) с 1 января 2014 г. тарифов на услуги по передаче электрической энергии исходя из отсутствия увеличения совокупного размера необходимой валовой выручки регулируемых организаций при установлении (пересмотре) цен (тарифов) в соответствии с настоящим пунктом по отношению к размеру соответствующей выручки, учтенной при расчете указанных цен (тарифов), подлежащих применению с 1 июля 2013 г.</a:t>
                      </a:r>
                      <a:endParaRPr lang="ru-RU" sz="1400" b="0" kern="1200" dirty="0" smtClean="0">
                        <a:solidFill>
                          <a:schemeClr val="dk1"/>
                        </a:solidFill>
                        <a:latin typeface="Arial" pitchFamily="34" charset="0"/>
                        <a:ea typeface="+mn-ea"/>
                        <a:cs typeface="Arial" pitchFamily="34" charset="0"/>
                      </a:endParaRPr>
                    </a:p>
                  </a:txBody>
                  <a:tcPr marL="91436" marR="91436" marT="45729" marB="45729" anchor="ctr">
                    <a:lnL w="9525" cap="flat" cmpd="sng" algn="ctr">
                      <a:noFill/>
                      <a:prstDash val="solid"/>
                    </a:lnL>
                    <a:lnR w="9525" cap="flat" cmpd="sng" algn="ctr">
                      <a:noFill/>
                      <a:prstDash val="solid"/>
                    </a:lnR>
                    <a:lnT w="25400" cap="flat" cmpd="sng" algn="ctr">
                      <a:noFill/>
                      <a:prstDash val="solid"/>
                    </a:lnT>
                    <a:lnB w="9525" cap="flat" cmpd="sng" algn="ctr">
                      <a:noFill/>
                      <a:prstDash val="solid"/>
                    </a:lnB>
                    <a:lnTlToBr w="12700" cmpd="sng">
                      <a:noFill/>
                      <a:prstDash val="solid"/>
                    </a:lnTlToBr>
                    <a:lnBlToTr w="12700" cmpd="sng">
                      <a:noFill/>
                      <a:prstDash val="solid"/>
                    </a:lnBlToTr>
                    <a:cell3D prstMaterial="dkEdge">
                      <a:bevel prst="coolSlant"/>
                      <a:lightRig rig="flood" dir="t"/>
                    </a:cell3D>
                    <a:solidFill>
                      <a:schemeClr val="accent6">
                        <a:lumMod val="20000"/>
                        <a:lumOff val="80000"/>
                      </a:schemeClr>
                    </a:solidFill>
                  </a:tcPr>
                </a:tc>
              </a:tr>
            </a:tbl>
          </a:graphicData>
        </a:graphic>
      </p:graphicFrame>
    </p:spTree>
    <p:extLst>
      <p:ext uri="{BB962C8B-B14F-4D97-AF65-F5344CB8AC3E}">
        <p14:creationId xmlns:p14="http://schemas.microsoft.com/office/powerpoint/2010/main" val="2988649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extLst>
              <p:ext uri="{D42A27DB-BD31-4B8C-83A1-F6EECF244321}">
                <p14:modId xmlns:p14="http://schemas.microsoft.com/office/powerpoint/2010/main" val="2583624654"/>
              </p:ext>
            </p:extLst>
          </p:nvPr>
        </p:nvGraphicFramePr>
        <p:xfrm>
          <a:off x="428596" y="1643050"/>
          <a:ext cx="5544616" cy="1467614"/>
        </p:xfrm>
        <a:graphic>
          <a:graphicData uri="http://schemas.openxmlformats.org/drawingml/2006/table">
            <a:tbl>
              <a:tblPr>
                <a:effectLst/>
                <a:tableStyleId>{3C2FFA5D-87B4-456A-9821-1D502468CF0F}</a:tableStyleId>
              </a:tblPr>
              <a:tblGrid>
                <a:gridCol w="5544616"/>
              </a:tblGrid>
              <a:tr h="428628">
                <a:tc>
                  <a:txBody>
                    <a:bodyPr/>
                    <a:lstStyle/>
                    <a:p>
                      <a:pPr marL="285750" marR="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ru-RU" sz="1600" b="0" kern="1200" dirty="0" smtClean="0">
                          <a:solidFill>
                            <a:schemeClr val="dk1"/>
                          </a:solidFill>
                          <a:effectLst/>
                          <a:latin typeface="Arial" pitchFamily="34" charset="0"/>
                          <a:ea typeface="+mn-ea"/>
                          <a:cs typeface="Arial" pitchFamily="34" charset="0"/>
                        </a:rPr>
                        <a:t>филиала ОАО «МРСК Северо-Запада» «Колэнерго»,</a:t>
                      </a:r>
                      <a:endParaRPr lang="ru-RU" sz="1600" b="0" kern="1200" dirty="0" smtClean="0">
                        <a:solidFill>
                          <a:schemeClr val="dk1"/>
                        </a:solidFill>
                        <a:latin typeface="Arial" pitchFamily="34" charset="0"/>
                        <a:ea typeface="+mn-ea"/>
                        <a:cs typeface="Arial" pitchFamily="34" charset="0"/>
                      </a:endParaRPr>
                    </a:p>
                  </a:txBody>
                  <a:tcPr marL="91436" marR="91436" marT="45729" marB="45729" anchor="ctr">
                    <a:lnL w="9525" cap="flat" cmpd="sng" algn="ctr">
                      <a:noFill/>
                      <a:prstDash val="solid"/>
                    </a:lnL>
                    <a:lnR w="9525" cap="flat" cmpd="sng" algn="ctr">
                      <a:noFill/>
                      <a:prstDash val="solid"/>
                    </a:lnR>
                    <a:lnT w="9525" cap="flat" cmpd="sng" algn="ctr">
                      <a:noFill/>
                      <a:prstDash val="soli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642942">
                <a:tc>
                  <a:txBody>
                    <a:bodyPr/>
                    <a:lstStyle/>
                    <a:p>
                      <a:pPr marL="285750" marR="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ru-RU" sz="1600" b="0" dirty="0" smtClean="0">
                          <a:latin typeface="Arial" pitchFamily="34" charset="0"/>
                          <a:cs typeface="Arial" pitchFamily="34" charset="0"/>
                        </a:rPr>
                        <a:t>ОАО «Мурманская областная электросетевая компания»,</a:t>
                      </a:r>
                      <a:endParaRPr lang="ru-RU" sz="1600" b="0" kern="1200" dirty="0" smtClean="0">
                        <a:solidFill>
                          <a:schemeClr val="dk1"/>
                        </a:solidFill>
                        <a:latin typeface="Arial" pitchFamily="34" charset="0"/>
                        <a:ea typeface="+mn-ea"/>
                        <a:cs typeface="Arial" pitchFamily="34" charset="0"/>
                      </a:endParaRPr>
                    </a:p>
                  </a:txBody>
                  <a:tcPr marL="68577" marR="68577" marT="0" marB="0" anchor="ctr">
                    <a:lnL w="9525" cap="flat" cmpd="sng" algn="ctr">
                      <a:noFill/>
                      <a:prstDash val="solid"/>
                    </a:lnL>
                    <a:lnR w="9525"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96044">
                <a:tc>
                  <a:txBody>
                    <a:bodyPr/>
                    <a:lstStyle/>
                    <a:p>
                      <a:pPr marL="285750" marR="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ru-RU" sz="1600" b="0" dirty="0" smtClean="0">
                          <a:latin typeface="Arial" pitchFamily="34" charset="0"/>
                          <a:cs typeface="Arial" pitchFamily="34" charset="0"/>
                        </a:rPr>
                        <a:t>филиала «Кольский» ОАО «Оборонэнерго»</a:t>
                      </a:r>
                      <a:endParaRPr lang="ru-RU" sz="1600" b="0" kern="1200" dirty="0" smtClean="0">
                        <a:solidFill>
                          <a:schemeClr val="dk1"/>
                        </a:solidFill>
                        <a:latin typeface="Arial" pitchFamily="34" charset="0"/>
                        <a:ea typeface="+mn-ea"/>
                        <a:cs typeface="Arial" pitchFamily="34" charset="0"/>
                      </a:endParaRPr>
                    </a:p>
                  </a:txBody>
                  <a:tcPr marL="68568" marR="68568" marT="0" marB="0" anchor="ctr">
                    <a:lnL w="9525" cap="flat" cmpd="sng" algn="ctr">
                      <a:noFill/>
                      <a:prstDash val="solid"/>
                    </a:lnL>
                    <a:lnR w="9525" cap="flat" cmpd="sng" algn="ctr">
                      <a:noFill/>
                      <a:prstDash val="solid"/>
                    </a:lnR>
                    <a:lnT w="12700" cap="flat" cmpd="sng" algn="ctr">
                      <a:no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bl>
          </a:graphicData>
        </a:graphic>
      </p:graphicFrame>
      <p:sp>
        <p:nvSpPr>
          <p:cNvPr id="2" name="Номер слайда 1"/>
          <p:cNvSpPr>
            <a:spLocks noGrp="1"/>
          </p:cNvSpPr>
          <p:nvPr>
            <p:ph type="sldNum" sz="quarter" idx="12"/>
          </p:nvPr>
        </p:nvSpPr>
        <p:spPr>
          <a:xfrm>
            <a:off x="6974548" y="6393189"/>
            <a:ext cx="2133600" cy="476250"/>
          </a:xfrm>
        </p:spPr>
        <p:txBody>
          <a:bodyPr/>
          <a:lstStyle/>
          <a:p>
            <a:pPr>
              <a:defRPr/>
            </a:pPr>
            <a:r>
              <a:rPr lang="ru-RU" dirty="0" smtClean="0">
                <a:solidFill>
                  <a:prstClr val="black">
                    <a:tint val="75000"/>
                  </a:prstClr>
                </a:solidFill>
              </a:rPr>
              <a:t>2</a:t>
            </a:r>
            <a:endParaRPr lang="ru-RU" dirty="0">
              <a:solidFill>
                <a:prstClr val="black">
                  <a:tint val="75000"/>
                </a:prstClr>
              </a:solidFill>
            </a:endParaRPr>
          </a:p>
        </p:txBody>
      </p:sp>
      <p:sp>
        <p:nvSpPr>
          <p:cNvPr id="4" name="Rectangle 3"/>
          <p:cNvSpPr/>
          <p:nvPr/>
        </p:nvSpPr>
        <p:spPr>
          <a:xfrm>
            <a:off x="361950" y="300318"/>
            <a:ext cx="7424760" cy="1292662"/>
          </a:xfrm>
          <a:prstGeom prst="rect">
            <a:avLst/>
          </a:prstGeom>
        </p:spPr>
        <p:txBody>
          <a:bodyPr wrap="square">
            <a:spAutoFit/>
          </a:bodyPr>
          <a:lstStyle/>
          <a:p>
            <a:pPr algn="just" fontAlgn="auto">
              <a:spcBef>
                <a:spcPts val="0"/>
              </a:spcBef>
              <a:spcAft>
                <a:spcPts val="0"/>
              </a:spcAft>
            </a:pPr>
            <a:r>
              <a:rPr lang="ru-RU" sz="1600" dirty="0">
                <a:solidFill>
                  <a:prstClr val="black"/>
                </a:solidFill>
                <a:latin typeface="Times New Roman" pitchFamily="18" charset="0"/>
                <a:cs typeface="Times New Roman" pitchFamily="18" charset="0"/>
              </a:rPr>
              <a:t>В соответствии с </a:t>
            </a:r>
            <a:r>
              <a:rPr lang="ru-RU" sz="1600" dirty="0" smtClean="0">
                <a:solidFill>
                  <a:prstClr val="black"/>
                </a:solidFill>
                <a:latin typeface="Times New Roman" pitchFamily="18" charset="0"/>
                <a:cs typeface="Times New Roman" pitchFamily="18" charset="0"/>
              </a:rPr>
              <a:t>требованиями постановления № 953 </a:t>
            </a:r>
            <a:r>
              <a:rPr lang="ru-RU" sz="1600" dirty="0">
                <a:solidFill>
                  <a:prstClr val="black"/>
                </a:solidFill>
                <a:latin typeface="Times New Roman" pitchFamily="18" charset="0"/>
                <a:cs typeface="Times New Roman" pitchFamily="18" charset="0"/>
              </a:rPr>
              <a:t>ФСТ России был скорректирован базовый уровень подконтрольных расходов и согласованы долгосрочные параметры регулирования деятельности для следующих 3-х ТСО Мурманской области </a:t>
            </a:r>
            <a:r>
              <a:rPr lang="ru-RU" sz="1400" dirty="0">
                <a:solidFill>
                  <a:prstClr val="black"/>
                </a:solidFill>
                <a:latin typeface="Times New Roman" pitchFamily="18" charset="0"/>
                <a:cs typeface="Times New Roman" pitchFamily="18" charset="0"/>
              </a:rPr>
              <a:t>(НВВ на содержание &gt; 500 млн. руб., без учета затрат на оплату потерь):</a:t>
            </a:r>
          </a:p>
        </p:txBody>
      </p:sp>
      <p:pic>
        <p:nvPicPr>
          <p:cNvPr id="6"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428596" y="3357562"/>
            <a:ext cx="8532948" cy="338554"/>
          </a:xfrm>
          <a:prstGeom prst="rect">
            <a:avLst/>
          </a:prstGeom>
        </p:spPr>
        <p:txBody>
          <a:bodyPr wrap="square">
            <a:spAutoFit/>
          </a:bodyPr>
          <a:lstStyle/>
          <a:p>
            <a:r>
              <a:rPr lang="ru-RU" sz="1600" b="1" dirty="0">
                <a:latin typeface="Times New Roman" pitchFamily="18" charset="0"/>
                <a:cs typeface="Times New Roman" pitchFamily="18" charset="0"/>
              </a:rPr>
              <a:t>В случае отсутствия согласования ФСТ России </a:t>
            </a:r>
            <a:r>
              <a:rPr lang="ru-RU" sz="1600" dirty="0">
                <a:latin typeface="Times New Roman" pitchFamily="18" charset="0"/>
                <a:cs typeface="Times New Roman" pitchFamily="18" charset="0"/>
              </a:rPr>
              <a:t>(пункт 12 Основ ценообразования):</a:t>
            </a:r>
            <a:endParaRPr lang="ru-RU" sz="1600" i="1"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928178913"/>
              </p:ext>
            </p:extLst>
          </p:nvPr>
        </p:nvGraphicFramePr>
        <p:xfrm>
          <a:off x="361950" y="3714752"/>
          <a:ext cx="8422518" cy="2782945"/>
        </p:xfrm>
        <a:graphic>
          <a:graphicData uri="http://schemas.openxmlformats.org/drawingml/2006/table">
            <a:tbl>
              <a:tblPr firstRow="1" bandRow="1">
                <a:effectLst/>
                <a:tableStyleId>{3C2FFA5D-87B4-456A-9821-1D502468CF0F}</a:tableStyleId>
              </a:tblPr>
              <a:tblGrid>
                <a:gridCol w="8422518"/>
              </a:tblGrid>
              <a:tr h="1285884">
                <a:tc>
                  <a:txBody>
                    <a:bodyPr/>
                    <a:lstStyle/>
                    <a:p>
                      <a:pPr marL="285750" marR="0" indent="-285750" algn="l" defTabSz="914400" rtl="0" eaLnBrk="1" fontAlgn="auto" latinLnBrk="0" hangingPunct="1">
                        <a:lnSpc>
                          <a:spcPct val="100000"/>
                        </a:lnSpc>
                        <a:spcBef>
                          <a:spcPts val="0"/>
                        </a:spcBef>
                        <a:spcAft>
                          <a:spcPts val="200"/>
                        </a:spcAft>
                        <a:buClrTx/>
                        <a:buSzTx/>
                        <a:buFont typeface="Wingdings" pitchFamily="2" charset="2"/>
                        <a:buChar char="Ø"/>
                        <a:tabLst/>
                        <a:defRPr/>
                      </a:pP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подконтрольные</a:t>
                      </a:r>
                      <a:r>
                        <a:rPr lang="ru-RU" sz="1400" b="0" i="1"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расходы</a:t>
                      </a:r>
                      <a:r>
                        <a:rPr lang="ru-RU" sz="1400" b="0" i="1"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на</a:t>
                      </a:r>
                      <a:r>
                        <a:rPr lang="ru-RU" sz="1400" b="0" i="1"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2014</a:t>
                      </a:r>
                      <a:r>
                        <a:rPr lang="ru-RU" sz="1400" b="0" i="1"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год</a:t>
                      </a:r>
                      <a:r>
                        <a:rPr lang="ru-RU" sz="1400" b="0" i="1" u="sng" kern="1200" dirty="0" smtClean="0">
                          <a:solidFill>
                            <a:schemeClr val="dk1"/>
                          </a:solidFill>
                          <a:latin typeface="Arial" pitchFamily="34" charset="0"/>
                          <a:ea typeface="+mn-ea"/>
                          <a:cs typeface="Arial" pitchFamily="34" charset="0"/>
                        </a:rPr>
                        <a:t> </a:t>
                      </a:r>
                      <a:r>
                        <a:rPr lang="ru-RU" sz="1400" b="0"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dk1"/>
                          </a:solidFill>
                          <a:latin typeface="Arial" pitchFamily="34" charset="0"/>
                          <a:ea typeface="+mn-ea"/>
                          <a:cs typeface="Arial" pitchFamily="34" charset="0"/>
                        </a:rPr>
                        <a:t>не выше величины, определенной как произведение наименьшей из удельных стоимостей подконтрольных расходов организаций в субъекте Российской Федерации, и количества активов организации, в отношении которой осуществляется установление (пересмотр) долгосрочных параметров регулирования деятельности</a:t>
                      </a:r>
                    </a:p>
                  </a:txBody>
                  <a:tcPr marL="91436" marR="91436" marT="45729" marB="45729" anchor="ctr">
                    <a:solidFill>
                      <a:schemeClr val="accent6">
                        <a:lumMod val="40000"/>
                        <a:lumOff val="60000"/>
                      </a:schemeClr>
                    </a:solidFill>
                  </a:tcPr>
                </a:tc>
              </a:tr>
              <a:tr h="1497061">
                <a:tc>
                  <a:txBody>
                    <a:bodyPr/>
                    <a:lstStyle/>
                    <a:p>
                      <a:pPr marL="285750" marR="0" indent="-285750" algn="just" defTabSz="914400" rtl="0" eaLnBrk="1" fontAlgn="auto" latinLnBrk="0" hangingPunct="1">
                        <a:lnSpc>
                          <a:spcPct val="100000"/>
                        </a:lnSpc>
                        <a:spcBef>
                          <a:spcPts val="0"/>
                        </a:spcBef>
                        <a:spcAft>
                          <a:spcPts val="200"/>
                        </a:spcAft>
                        <a:buClrTx/>
                        <a:buSzTx/>
                        <a:buFont typeface="Wingdings" pitchFamily="2" charset="2"/>
                        <a:buChar char="Ø"/>
                        <a:tabLst/>
                        <a:defRPr/>
                      </a:pP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неподконтрольные</a:t>
                      </a:r>
                      <a:r>
                        <a:rPr lang="ru-RU" sz="1400" b="0"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расходы</a:t>
                      </a:r>
                      <a:r>
                        <a:rPr lang="ru-RU" sz="1400" b="0" kern="1200" dirty="0" smtClean="0">
                          <a:solidFill>
                            <a:schemeClr val="dk1"/>
                          </a:solidFill>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на</a:t>
                      </a:r>
                      <a:r>
                        <a:rPr lang="ru-RU" sz="1400" b="0" kern="1200" dirty="0" smtClean="0">
                          <a:solidFill>
                            <a:schemeClr val="dk1"/>
                          </a:solidFill>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2014 год и последующие</a:t>
                      </a:r>
                      <a:r>
                        <a:rPr lang="ru-RU" sz="1400" b="0"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годы</a:t>
                      </a:r>
                      <a:r>
                        <a:rPr lang="ru-RU" sz="1400" b="0"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долгосрочного</a:t>
                      </a:r>
                      <a:r>
                        <a:rPr lang="ru-RU" sz="1400" b="0"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периода</a:t>
                      </a:r>
                      <a:r>
                        <a:rPr lang="ru-RU" sz="1400" b="0"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 </a:t>
                      </a:r>
                      <a:r>
                        <a:rPr lang="ru-RU" sz="1400" b="0" i="1" u="sng" kern="1200" dirty="0" smtClean="0">
                          <a:solidFill>
                            <a:schemeClr val="dk1"/>
                          </a:solidFill>
                          <a:effectLst>
                            <a:outerShdw blurRad="38100" dist="38100" dir="2700000" algn="tl">
                              <a:srgbClr val="000000">
                                <a:alpha val="43137"/>
                              </a:srgbClr>
                            </a:outerShdw>
                          </a:effectLst>
                          <a:latin typeface="Arial" pitchFamily="34" charset="0"/>
                          <a:ea typeface="+mn-ea"/>
                          <a:cs typeface="Arial" pitchFamily="34" charset="0"/>
                        </a:rPr>
                        <a:t>регулирования</a:t>
                      </a: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dk1"/>
                          </a:solidFill>
                          <a:latin typeface="Arial" pitchFamily="34" charset="0"/>
                          <a:ea typeface="+mn-ea"/>
                          <a:cs typeface="Arial" pitchFamily="34" charset="0"/>
                        </a:rPr>
                        <a:t>определяются исходя из расходов на оплату продукции (услуг) организаций, осуществляющих регулируемую деятельность, рассчитанных исходя из размера тарифов, установленных в отношении товаров и услуг указанных организаций, и на оплату налога на прибыль, имущество и иных налогов</a:t>
                      </a:r>
                    </a:p>
                  </a:txBody>
                  <a:tcPr marL="91436" marR="91436" marT="45729" marB="45729" anchor="ctr">
                    <a:solidFill>
                      <a:schemeClr val="accent6">
                        <a:lumMod val="40000"/>
                        <a:lumOff val="60000"/>
                      </a:schemeClr>
                    </a:solidFill>
                  </a:tcPr>
                </a:tc>
              </a:tr>
            </a:tbl>
          </a:graphicData>
        </a:graphic>
      </p:graphicFrame>
      <p:sp>
        <p:nvSpPr>
          <p:cNvPr id="8" name="Правая фигурная скобка 7"/>
          <p:cNvSpPr/>
          <p:nvPr/>
        </p:nvSpPr>
        <p:spPr>
          <a:xfrm>
            <a:off x="6072198" y="1785926"/>
            <a:ext cx="288032" cy="1214446"/>
          </a:xfrm>
          <a:prstGeom prst="rightBrace">
            <a:avLst>
              <a:gd name="adj1" fmla="val 42578"/>
              <a:gd name="adj2" fmla="val 50000"/>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ru-RU"/>
          </a:p>
        </p:txBody>
      </p:sp>
      <p:graphicFrame>
        <p:nvGraphicFramePr>
          <p:cNvPr id="9" name="Таблица 8"/>
          <p:cNvGraphicFramePr>
            <a:graphicFrameLocks noGrp="1"/>
          </p:cNvGraphicFramePr>
          <p:nvPr>
            <p:extLst>
              <p:ext uri="{D42A27DB-BD31-4B8C-83A1-F6EECF244321}">
                <p14:modId xmlns:p14="http://schemas.microsoft.com/office/powerpoint/2010/main" val="3212614599"/>
              </p:ext>
            </p:extLst>
          </p:nvPr>
        </p:nvGraphicFramePr>
        <p:xfrm>
          <a:off x="6336196" y="1643050"/>
          <a:ext cx="2450646" cy="1389906"/>
        </p:xfrm>
        <a:graphic>
          <a:graphicData uri="http://schemas.openxmlformats.org/drawingml/2006/table">
            <a:tbl>
              <a:tblPr firstRow="1" bandRow="1">
                <a:tableStyleId>{2D5ABB26-0587-4C30-8999-92F81FD0307C}</a:tableStyleId>
              </a:tblPr>
              <a:tblGrid>
                <a:gridCol w="2450646"/>
              </a:tblGrid>
              <a:tr h="1389906">
                <a:tc>
                  <a:txBody>
                    <a:bodyPr/>
                    <a:lstStyle/>
                    <a:p>
                      <a:endParaRPr lang="ru-RU" dirty="0" smtClean="0"/>
                    </a:p>
                    <a:p>
                      <a:pPr algn="ctr"/>
                      <a:r>
                        <a:rPr lang="ru-RU" sz="1500" i="1" dirty="0" smtClean="0">
                          <a:solidFill>
                            <a:schemeClr val="tx1"/>
                          </a:solidFill>
                          <a:latin typeface="Arial" pitchFamily="34" charset="0"/>
                          <a:cs typeface="Arial" pitchFamily="34" charset="0"/>
                        </a:rPr>
                        <a:t>Приказ ФСТ России</a:t>
                      </a:r>
                    </a:p>
                    <a:p>
                      <a:pPr algn="ctr"/>
                      <a:r>
                        <a:rPr lang="ru-RU" sz="1500" i="1" dirty="0" smtClean="0">
                          <a:solidFill>
                            <a:schemeClr val="tx1"/>
                          </a:solidFill>
                          <a:latin typeface="Arial" pitchFamily="34" charset="0"/>
                          <a:cs typeface="Arial" pitchFamily="34" charset="0"/>
                        </a:rPr>
                        <a:t>от 13.12.2013 №1587-э (приложение № 20)</a:t>
                      </a:r>
                      <a:endParaRPr lang="ru-RU" sz="1500" i="1" dirty="0">
                        <a:solidFill>
                          <a:schemeClr val="tx1"/>
                        </a:solidFill>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7575968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Скругленный прямоугольник 53"/>
          <p:cNvSpPr/>
          <p:nvPr/>
        </p:nvSpPr>
        <p:spPr>
          <a:xfrm>
            <a:off x="8001024" y="2500306"/>
            <a:ext cx="928694" cy="569388"/>
          </a:xfrm>
          <a:prstGeom prst="roundRect">
            <a:avLst>
              <a:gd name="adj" fmla="val 5000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кругленный прямоугольник 22"/>
          <p:cNvSpPr/>
          <p:nvPr/>
        </p:nvSpPr>
        <p:spPr>
          <a:xfrm>
            <a:off x="8001024" y="1643050"/>
            <a:ext cx="928694" cy="569388"/>
          </a:xfrm>
          <a:prstGeom prst="roundRect">
            <a:avLst>
              <a:gd name="adj" fmla="val 50000"/>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кругленный прямоугольник 11"/>
          <p:cNvSpPr/>
          <p:nvPr/>
        </p:nvSpPr>
        <p:spPr>
          <a:xfrm>
            <a:off x="1857356" y="6000768"/>
            <a:ext cx="2071702" cy="636492"/>
          </a:xfrm>
          <a:prstGeom prst="roundRect">
            <a:avLst>
              <a:gd name="adj" fmla="val 50000"/>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1000100" y="4498801"/>
            <a:ext cx="7286676" cy="430398"/>
          </a:xfrm>
          <a:prstGeom prst="roundRect">
            <a:avLst>
              <a:gd name="adj" fmla="val 50000"/>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395536" y="205085"/>
            <a:ext cx="7524836" cy="369332"/>
          </a:xfrm>
          <a:prstGeom prst="rect">
            <a:avLst/>
          </a:prstGeom>
        </p:spPr>
        <p:txBody>
          <a:bodyPr wrap="square">
            <a:spAutoFit/>
          </a:bodyPr>
          <a:lstStyle/>
          <a:p>
            <a:pPr algn="ctr"/>
            <a:r>
              <a:rPr lang="ru-RU" b="1" u="sng" dirty="0" smtClean="0">
                <a:latin typeface="Times New Roman" pitchFamily="18" charset="0"/>
                <a:cs typeface="Times New Roman" pitchFamily="18" charset="0"/>
              </a:rPr>
              <a:t>Итоги тарифного регулирования в 2013 году</a:t>
            </a:r>
            <a:endParaRPr lang="ru-RU" b="1" u="sng" dirty="0">
              <a:latin typeface="Times New Roman" pitchFamily="18" charset="0"/>
              <a:cs typeface="Times New Roman" pitchFamily="18" charset="0"/>
            </a:endParaRPr>
          </a:p>
        </p:txBody>
      </p:sp>
      <p:sp>
        <p:nvSpPr>
          <p:cNvPr id="4" name="Прямоугольник 3"/>
          <p:cNvSpPr/>
          <p:nvPr/>
        </p:nvSpPr>
        <p:spPr>
          <a:xfrm>
            <a:off x="497158" y="3500438"/>
            <a:ext cx="8242748" cy="923330"/>
          </a:xfrm>
          <a:prstGeom prst="rect">
            <a:avLst/>
          </a:prstGeom>
        </p:spPr>
        <p:txBody>
          <a:bodyPr wrap="square">
            <a:spAutoFit/>
          </a:bodyPr>
          <a:lstStyle/>
          <a:p>
            <a:pPr algn="ctr"/>
            <a:r>
              <a:rPr lang="ru-RU" dirty="0" smtClean="0">
                <a:latin typeface="Times New Roman" pitchFamily="18" charset="0"/>
                <a:cs typeface="Times New Roman" pitchFamily="18" charset="0"/>
              </a:rPr>
              <a:t>Выполнен </a:t>
            </a:r>
            <a:r>
              <a:rPr lang="ru-RU" dirty="0">
                <a:latin typeface="Times New Roman" pitchFamily="18" charset="0"/>
                <a:cs typeface="Times New Roman" pitchFamily="18" charset="0"/>
              </a:rPr>
              <a:t>расчет индивидуальных </a:t>
            </a:r>
            <a:r>
              <a:rPr lang="ru-RU" dirty="0" smtClean="0">
                <a:latin typeface="Times New Roman" pitchFamily="18" charset="0"/>
                <a:cs typeface="Times New Roman" pitchFamily="18" charset="0"/>
              </a:rPr>
              <a:t>тарифов</a:t>
            </a:r>
          </a:p>
          <a:p>
            <a:pPr algn="ctr"/>
            <a:r>
              <a:rPr lang="ru-RU" dirty="0" smtClean="0">
                <a:latin typeface="Times New Roman" pitchFamily="18" charset="0"/>
                <a:cs typeface="Times New Roman" pitchFamily="18" charset="0"/>
              </a:rPr>
              <a:t>на </a:t>
            </a:r>
            <a:r>
              <a:rPr lang="ru-RU" dirty="0">
                <a:latin typeface="Times New Roman" pitchFamily="18" charset="0"/>
                <a:cs typeface="Times New Roman" pitchFamily="18" charset="0"/>
              </a:rPr>
              <a:t>услуги по передаче электрической </a:t>
            </a:r>
            <a:r>
              <a:rPr lang="ru-RU" dirty="0" smtClean="0">
                <a:latin typeface="Times New Roman" pitchFamily="18" charset="0"/>
                <a:cs typeface="Times New Roman" pitchFamily="18" charset="0"/>
              </a:rPr>
              <a:t>энергии на 2014 год</a:t>
            </a:r>
          </a:p>
          <a:p>
            <a:pPr algn="ctr"/>
            <a:r>
              <a:rPr lang="ru-RU" b="1" dirty="0" smtClean="0">
                <a:latin typeface="Times New Roman" pitchFamily="18" charset="0"/>
                <a:cs typeface="Times New Roman" pitchFamily="18" charset="0"/>
              </a:rPr>
              <a:t>для </a:t>
            </a:r>
            <a:r>
              <a:rPr lang="ru-RU" b="1" dirty="0">
                <a:latin typeface="Times New Roman" pitchFamily="18" charset="0"/>
                <a:cs typeface="Times New Roman" pitchFamily="18" charset="0"/>
              </a:rPr>
              <a:t>34 сетевых </a:t>
            </a:r>
            <a:r>
              <a:rPr lang="ru-RU" b="1" dirty="0" smtClean="0">
                <a:latin typeface="Times New Roman" pitchFamily="18" charset="0"/>
                <a:cs typeface="Times New Roman" pitchFamily="18" charset="0"/>
              </a:rPr>
              <a:t>организаций:</a:t>
            </a:r>
            <a:endParaRPr lang="ru-RU" b="1" dirty="0">
              <a:latin typeface="Times New Roman" pitchFamily="18" charset="0"/>
              <a:cs typeface="Times New Roman" pitchFamily="18" charset="0"/>
            </a:endParaRPr>
          </a:p>
        </p:txBody>
      </p:sp>
      <p:sp>
        <p:nvSpPr>
          <p:cNvPr id="16" name="Прямоугольник 15"/>
          <p:cNvSpPr/>
          <p:nvPr/>
        </p:nvSpPr>
        <p:spPr>
          <a:xfrm>
            <a:off x="606832" y="857232"/>
            <a:ext cx="8133074" cy="646331"/>
          </a:xfrm>
          <a:prstGeom prst="rect">
            <a:avLst/>
          </a:prstGeom>
        </p:spPr>
        <p:txBody>
          <a:bodyPr wrap="square">
            <a:spAutoFit/>
          </a:bodyPr>
          <a:lstStyle/>
          <a:p>
            <a:pPr algn="ctr"/>
            <a:r>
              <a:rPr lang="ru-RU" dirty="0">
                <a:latin typeface="Times New Roman" pitchFamily="18" charset="0"/>
                <a:cs typeface="Times New Roman" pitchFamily="18" charset="0"/>
              </a:rPr>
              <a:t>Выполнен расчет </a:t>
            </a:r>
            <a:r>
              <a:rPr lang="ru-RU" dirty="0" smtClean="0">
                <a:latin typeface="Times New Roman" pitchFamily="18" charset="0"/>
                <a:cs typeface="Times New Roman" pitchFamily="18" charset="0"/>
              </a:rPr>
              <a:t>НВВ на услуги по передаче </a:t>
            </a:r>
            <a:r>
              <a:rPr lang="ru-RU" dirty="0">
                <a:latin typeface="Times New Roman" pitchFamily="18" charset="0"/>
                <a:cs typeface="Times New Roman" pitchFamily="18" charset="0"/>
              </a:rPr>
              <a:t>электрической </a:t>
            </a:r>
            <a:r>
              <a:rPr lang="ru-RU" dirty="0" smtClean="0">
                <a:latin typeface="Times New Roman" pitchFamily="18" charset="0"/>
                <a:cs typeface="Times New Roman" pitchFamily="18" charset="0"/>
              </a:rPr>
              <a:t>энергии на 2014 год </a:t>
            </a:r>
          </a:p>
          <a:p>
            <a:pPr algn="ctr"/>
            <a:r>
              <a:rPr lang="ru-RU" b="1" dirty="0" smtClean="0">
                <a:latin typeface="Times New Roman" pitchFamily="18" charset="0"/>
                <a:cs typeface="Times New Roman" pitchFamily="18" charset="0"/>
              </a:rPr>
              <a:t>для 35 </a:t>
            </a:r>
            <a:r>
              <a:rPr lang="ru-RU" b="1" dirty="0">
                <a:latin typeface="Times New Roman" pitchFamily="18" charset="0"/>
                <a:cs typeface="Times New Roman" pitchFamily="18" charset="0"/>
              </a:rPr>
              <a:t>сетевых организаций:</a:t>
            </a:r>
          </a:p>
        </p:txBody>
      </p:sp>
      <p:sp>
        <p:nvSpPr>
          <p:cNvPr id="19" name="Прямоугольник 18"/>
          <p:cNvSpPr/>
          <p:nvPr/>
        </p:nvSpPr>
        <p:spPr>
          <a:xfrm>
            <a:off x="642910" y="1571612"/>
            <a:ext cx="6146544" cy="553998"/>
          </a:xfrm>
          <a:prstGeom prst="rect">
            <a:avLst/>
          </a:prstGeom>
        </p:spPr>
        <p:txBody>
          <a:bodyPr wrap="square">
            <a:spAutoFit/>
          </a:bodyPr>
          <a:lstStyle/>
          <a:p>
            <a:pPr algn="ctr"/>
            <a:r>
              <a:rPr lang="ru-RU" sz="1600" b="1" dirty="0" smtClean="0">
                <a:latin typeface="Times New Roman" pitchFamily="18" charset="0"/>
                <a:cs typeface="Times New Roman" pitchFamily="18" charset="0"/>
              </a:rPr>
              <a:t>Метод долгосрочной индексации НВВ</a:t>
            </a:r>
          </a:p>
          <a:p>
            <a:pPr algn="ctr"/>
            <a:r>
              <a:rPr lang="ru-RU" sz="1400" dirty="0" smtClean="0">
                <a:latin typeface="Times New Roman" pitchFamily="18" charset="0"/>
                <a:cs typeface="Times New Roman" pitchFamily="18" charset="0"/>
              </a:rPr>
              <a:t>(п. 38 Основ ценообразования, МУ приказ ФСТ России от 17.02.2012 № 98-э)</a:t>
            </a:r>
            <a:endParaRPr lang="ru-RU" sz="1400" dirty="0">
              <a:latin typeface="Times New Roman" pitchFamily="18" charset="0"/>
              <a:cs typeface="Times New Roman" pitchFamily="18" charset="0"/>
            </a:endParaRPr>
          </a:p>
        </p:txBody>
      </p:sp>
      <p:sp>
        <p:nvSpPr>
          <p:cNvPr id="22" name="Прямоугольник 21"/>
          <p:cNvSpPr/>
          <p:nvPr/>
        </p:nvSpPr>
        <p:spPr>
          <a:xfrm>
            <a:off x="7929586" y="1714488"/>
            <a:ext cx="1071538" cy="369332"/>
          </a:xfrm>
          <a:prstGeom prst="rect">
            <a:avLst/>
          </a:prstGeom>
        </p:spPr>
        <p:txBody>
          <a:bodyPr wrap="square">
            <a:spAutoFit/>
          </a:bodyPr>
          <a:lstStyle/>
          <a:p>
            <a:pPr algn="ctr"/>
            <a:r>
              <a:rPr lang="ru-RU" b="1" dirty="0" smtClean="0">
                <a:latin typeface="Times New Roman" pitchFamily="18" charset="0"/>
                <a:cs typeface="Times New Roman" pitchFamily="18" charset="0"/>
              </a:rPr>
              <a:t>34 ТСО</a:t>
            </a:r>
            <a:endParaRPr lang="ru-RU" b="1" dirty="0">
              <a:latin typeface="Times New Roman" pitchFamily="18" charset="0"/>
              <a:cs typeface="Times New Roman" pitchFamily="18" charset="0"/>
            </a:endParaRPr>
          </a:p>
        </p:txBody>
      </p:sp>
      <p:sp>
        <p:nvSpPr>
          <p:cNvPr id="25" name="Прямоугольник 24"/>
          <p:cNvSpPr/>
          <p:nvPr/>
        </p:nvSpPr>
        <p:spPr>
          <a:xfrm>
            <a:off x="285720" y="2428868"/>
            <a:ext cx="6715172" cy="553998"/>
          </a:xfrm>
          <a:prstGeom prst="rect">
            <a:avLst/>
          </a:prstGeom>
        </p:spPr>
        <p:txBody>
          <a:bodyPr wrap="square">
            <a:spAutoFit/>
          </a:bodyPr>
          <a:lstStyle/>
          <a:p>
            <a:pPr algn="ctr"/>
            <a:r>
              <a:rPr lang="ru-RU" sz="1600" b="1" dirty="0" smtClean="0">
                <a:latin typeface="Times New Roman" pitchFamily="18" charset="0"/>
                <a:cs typeface="Times New Roman" pitchFamily="18" charset="0"/>
              </a:rPr>
              <a:t>Метод </a:t>
            </a:r>
            <a:r>
              <a:rPr lang="ru-RU" sz="1600" b="1" dirty="0">
                <a:latin typeface="Times New Roman" pitchFamily="18" charset="0"/>
                <a:cs typeface="Times New Roman" pitchFamily="18" charset="0"/>
              </a:rPr>
              <a:t>экономически обоснованных расходов (затрат)</a:t>
            </a:r>
          </a:p>
          <a:p>
            <a:pPr algn="ctr"/>
            <a:r>
              <a:rPr lang="ru-RU" sz="1400" dirty="0" smtClean="0">
                <a:latin typeface="Times New Roman" pitchFamily="18" charset="0"/>
                <a:cs typeface="Times New Roman" pitchFamily="18" charset="0"/>
              </a:rPr>
              <a:t>(п.12, 15-32 Основ ценообразования, МУ приказ ФСТ России от 06.08.2004 № 20-э/2)</a:t>
            </a:r>
            <a:endParaRPr lang="ru-RU" sz="1400" dirty="0">
              <a:latin typeface="Times New Roman" pitchFamily="18" charset="0"/>
              <a:cs typeface="Times New Roman" pitchFamily="18" charset="0"/>
            </a:endParaRPr>
          </a:p>
        </p:txBody>
      </p:sp>
      <p:sp>
        <p:nvSpPr>
          <p:cNvPr id="26" name="Прямоугольник 25"/>
          <p:cNvSpPr/>
          <p:nvPr/>
        </p:nvSpPr>
        <p:spPr>
          <a:xfrm>
            <a:off x="8001024" y="2571744"/>
            <a:ext cx="1000132" cy="369332"/>
          </a:xfrm>
          <a:prstGeom prst="rect">
            <a:avLst/>
          </a:prstGeom>
        </p:spPr>
        <p:txBody>
          <a:bodyPr wrap="square">
            <a:spAutoFit/>
          </a:bodyPr>
          <a:lstStyle/>
          <a:p>
            <a:pPr algn="ctr"/>
            <a:r>
              <a:rPr lang="ru-RU" b="1" dirty="0" smtClean="0">
                <a:latin typeface="Times New Roman" pitchFamily="18" charset="0"/>
                <a:cs typeface="Times New Roman" pitchFamily="18" charset="0"/>
              </a:rPr>
              <a:t>1 ТСО</a:t>
            </a:r>
            <a:endParaRPr lang="ru-RU" b="1" dirty="0">
              <a:latin typeface="Times New Roman" pitchFamily="18" charset="0"/>
              <a:cs typeface="Times New Roman" pitchFamily="18" charset="0"/>
            </a:endParaRPr>
          </a:p>
        </p:txBody>
      </p:sp>
      <p:sp>
        <p:nvSpPr>
          <p:cNvPr id="24" name="Стрелка вниз 23"/>
          <p:cNvSpPr/>
          <p:nvPr/>
        </p:nvSpPr>
        <p:spPr>
          <a:xfrm>
            <a:off x="1428728" y="5000636"/>
            <a:ext cx="3000396" cy="928694"/>
          </a:xfrm>
          <a:prstGeom prst="downArrow">
            <a:avLst>
              <a:gd name="adj1" fmla="val 50000"/>
              <a:gd name="adj2" fmla="val 66410"/>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2214546" y="5000636"/>
            <a:ext cx="1428760" cy="369332"/>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по схеме</a:t>
            </a:r>
            <a:endParaRPr lang="ru-RU" dirty="0"/>
          </a:p>
        </p:txBody>
      </p:sp>
      <p:sp>
        <p:nvSpPr>
          <p:cNvPr id="28" name="TextBox 27"/>
          <p:cNvSpPr txBox="1"/>
          <p:nvPr/>
        </p:nvSpPr>
        <p:spPr>
          <a:xfrm>
            <a:off x="2071670" y="5214950"/>
            <a:ext cx="1714512" cy="386054"/>
          </a:xfrm>
          <a:prstGeom prst="rect">
            <a:avLst/>
          </a:prstGeom>
          <a:noFill/>
        </p:spPr>
        <p:txBody>
          <a:bodyPr wrap="square" tIns="108000" rtlCol="0">
            <a:spAutoFit/>
          </a:bodyPr>
          <a:lstStyle/>
          <a:p>
            <a:pPr algn="ctr"/>
            <a:r>
              <a:rPr lang="ru-RU" sz="1500" b="1" dirty="0" smtClean="0">
                <a:latin typeface="Times New Roman" pitchFamily="18" charset="0"/>
                <a:cs typeface="Times New Roman" pitchFamily="18" charset="0"/>
              </a:rPr>
              <a:t>«расчеты сверху»</a:t>
            </a:r>
            <a:endParaRPr lang="ru-RU" sz="1500" dirty="0"/>
          </a:p>
        </p:txBody>
      </p:sp>
      <p:sp>
        <p:nvSpPr>
          <p:cNvPr id="30" name="Стрелка вниз 29"/>
          <p:cNvSpPr/>
          <p:nvPr/>
        </p:nvSpPr>
        <p:spPr>
          <a:xfrm rot="10800000">
            <a:off x="4786314" y="5000636"/>
            <a:ext cx="3000396" cy="928694"/>
          </a:xfrm>
          <a:prstGeom prst="downArrow">
            <a:avLst>
              <a:gd name="adj1" fmla="val 50000"/>
              <a:gd name="adj2" fmla="val 66410"/>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TextBox 30"/>
          <p:cNvSpPr txBox="1"/>
          <p:nvPr/>
        </p:nvSpPr>
        <p:spPr>
          <a:xfrm>
            <a:off x="5429256" y="5357826"/>
            <a:ext cx="1714512" cy="303536"/>
          </a:xfrm>
          <a:prstGeom prst="rect">
            <a:avLst/>
          </a:prstGeom>
          <a:noFill/>
        </p:spPr>
        <p:txBody>
          <a:bodyPr wrap="square" lIns="72000" tIns="72000" rIns="72000" bIns="0" rtlCol="0">
            <a:spAutoFit/>
          </a:bodyPr>
          <a:lstStyle/>
          <a:p>
            <a:pPr algn="ctr"/>
            <a:r>
              <a:rPr lang="ru-RU" sz="1500" b="1" dirty="0" smtClean="0">
                <a:latin typeface="Times New Roman" pitchFamily="18" charset="0"/>
                <a:cs typeface="Times New Roman" pitchFamily="18" charset="0"/>
              </a:rPr>
              <a:t>«расчеты снизу»</a:t>
            </a:r>
            <a:endParaRPr lang="ru-RU" sz="1500" dirty="0"/>
          </a:p>
        </p:txBody>
      </p:sp>
      <p:sp>
        <p:nvSpPr>
          <p:cNvPr id="34" name="TextBox 33"/>
          <p:cNvSpPr txBox="1"/>
          <p:nvPr/>
        </p:nvSpPr>
        <p:spPr>
          <a:xfrm>
            <a:off x="5572132" y="5143512"/>
            <a:ext cx="1428760" cy="369332"/>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по схеме</a:t>
            </a:r>
            <a:endParaRPr lang="ru-RU" dirty="0"/>
          </a:p>
        </p:txBody>
      </p:sp>
      <p:sp>
        <p:nvSpPr>
          <p:cNvPr id="35" name="TextBox 34"/>
          <p:cNvSpPr txBox="1"/>
          <p:nvPr/>
        </p:nvSpPr>
        <p:spPr>
          <a:xfrm>
            <a:off x="1857356" y="6072206"/>
            <a:ext cx="2071702" cy="477054"/>
          </a:xfrm>
          <a:prstGeom prst="rect">
            <a:avLst/>
          </a:prstGeom>
          <a:noFill/>
        </p:spPr>
        <p:txBody>
          <a:bodyPr wrap="square" rtlCol="0">
            <a:spAutoFit/>
          </a:bodyPr>
          <a:lstStyle/>
          <a:p>
            <a:pPr algn="ctr"/>
            <a:r>
              <a:rPr lang="ru-RU" sz="2500" b="1" dirty="0" smtClean="0">
                <a:latin typeface="Times New Roman" pitchFamily="18" charset="0"/>
                <a:cs typeface="Times New Roman" pitchFamily="18" charset="0"/>
              </a:rPr>
              <a:t>30 ТСО</a:t>
            </a:r>
            <a:endParaRPr lang="ru-RU" sz="2500" b="1" dirty="0">
              <a:latin typeface="Times New Roman" pitchFamily="18" charset="0"/>
              <a:cs typeface="Times New Roman" pitchFamily="18" charset="0"/>
            </a:endParaRPr>
          </a:p>
        </p:txBody>
      </p:sp>
      <p:sp>
        <p:nvSpPr>
          <p:cNvPr id="36" name="Скругленный прямоугольник 35"/>
          <p:cNvSpPr/>
          <p:nvPr/>
        </p:nvSpPr>
        <p:spPr>
          <a:xfrm>
            <a:off x="5286380" y="6000768"/>
            <a:ext cx="2071702" cy="636492"/>
          </a:xfrm>
          <a:prstGeom prst="roundRect">
            <a:avLst>
              <a:gd name="adj" fmla="val 50000"/>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TextBox 37"/>
          <p:cNvSpPr txBox="1"/>
          <p:nvPr/>
        </p:nvSpPr>
        <p:spPr>
          <a:xfrm>
            <a:off x="5214942" y="6072206"/>
            <a:ext cx="2071702" cy="477054"/>
          </a:xfrm>
          <a:prstGeom prst="rect">
            <a:avLst/>
          </a:prstGeom>
          <a:noFill/>
        </p:spPr>
        <p:txBody>
          <a:bodyPr wrap="square" rtlCol="0">
            <a:spAutoFit/>
          </a:bodyPr>
          <a:lstStyle/>
          <a:p>
            <a:pPr algn="ctr"/>
            <a:r>
              <a:rPr lang="ru-RU" sz="2500" b="1" dirty="0" smtClean="0">
                <a:latin typeface="Times New Roman" pitchFamily="18" charset="0"/>
                <a:cs typeface="Times New Roman" pitchFamily="18" charset="0"/>
              </a:rPr>
              <a:t>4 ТСО</a:t>
            </a:r>
            <a:endParaRPr lang="ru-RU" sz="2500" b="1" dirty="0">
              <a:latin typeface="Times New Roman" pitchFamily="18" charset="0"/>
              <a:cs typeface="Times New Roman" pitchFamily="18" charset="0"/>
            </a:endParaRPr>
          </a:p>
        </p:txBody>
      </p:sp>
      <p:sp>
        <p:nvSpPr>
          <p:cNvPr id="40" name="TextBox 39"/>
          <p:cNvSpPr txBox="1"/>
          <p:nvPr/>
        </p:nvSpPr>
        <p:spPr>
          <a:xfrm>
            <a:off x="285688" y="4429132"/>
            <a:ext cx="8858312" cy="439248"/>
          </a:xfrm>
          <a:prstGeom prst="rect">
            <a:avLst/>
          </a:prstGeom>
          <a:noFill/>
        </p:spPr>
        <p:txBody>
          <a:bodyPr wrap="square" lIns="0" tIns="54000" rIns="0" bIns="0" rtlCol="0" anchor="ctr">
            <a:spAutoFit/>
          </a:bodyPr>
          <a:lstStyle/>
          <a:p>
            <a:pPr algn="ctr"/>
            <a:r>
              <a:rPr lang="ru-RU" sz="2500" b="1" dirty="0" smtClean="0">
                <a:latin typeface="Times New Roman" pitchFamily="18" charset="0"/>
                <a:cs typeface="Times New Roman" pitchFamily="18" charset="0"/>
              </a:rPr>
              <a:t>ОАО «МРСК Северо-Запада»</a:t>
            </a:r>
            <a:endParaRPr lang="ru-RU" sz="2500" b="1" dirty="0">
              <a:latin typeface="Times New Roman" pitchFamily="18" charset="0"/>
              <a:cs typeface="Times New Roman" pitchFamily="18" charset="0"/>
            </a:endParaRPr>
          </a:p>
        </p:txBody>
      </p:sp>
      <p:sp>
        <p:nvSpPr>
          <p:cNvPr id="48" name="Выноска со стрелкой вправо 47"/>
          <p:cNvSpPr/>
          <p:nvPr/>
        </p:nvSpPr>
        <p:spPr>
          <a:xfrm>
            <a:off x="357158" y="1571612"/>
            <a:ext cx="7643866" cy="642942"/>
          </a:xfrm>
          <a:prstGeom prst="rightArrowCallout">
            <a:avLst>
              <a:gd name="adj1" fmla="val 33078"/>
              <a:gd name="adj2" fmla="val 31429"/>
              <a:gd name="adj3" fmla="val 115412"/>
              <a:gd name="adj4" fmla="val 86609"/>
            </a:avLst>
          </a:prstGeom>
          <a:solidFill>
            <a:schemeClr val="accent2">
              <a:lumMod val="75000"/>
              <a:alpha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Выноска со стрелкой вправо 48"/>
          <p:cNvSpPr/>
          <p:nvPr/>
        </p:nvSpPr>
        <p:spPr>
          <a:xfrm>
            <a:off x="357158" y="2428868"/>
            <a:ext cx="7643866" cy="642942"/>
          </a:xfrm>
          <a:prstGeom prst="rightArrowCallout">
            <a:avLst>
              <a:gd name="adj1" fmla="val 33078"/>
              <a:gd name="adj2" fmla="val 31429"/>
              <a:gd name="adj3" fmla="val 115412"/>
              <a:gd name="adj4" fmla="val 86609"/>
            </a:avLst>
          </a:prstGeom>
          <a:solidFill>
            <a:schemeClr val="accent2">
              <a:lumMod val="75000"/>
              <a:alpha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1" name="Прямая соединительная линия 50"/>
          <p:cNvCxnSpPr/>
          <p:nvPr/>
        </p:nvCxnSpPr>
        <p:spPr>
          <a:xfrm>
            <a:off x="1214414" y="1857364"/>
            <a:ext cx="500066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a:off x="1071538" y="2714620"/>
            <a:ext cx="5214974" cy="1588"/>
          </a:xfrm>
          <a:prstGeom prst="line">
            <a:avLst/>
          </a:prstGeom>
        </p:spPr>
        <p:style>
          <a:lnRef idx="1">
            <a:schemeClr val="accent1"/>
          </a:lnRef>
          <a:fillRef idx="0">
            <a:schemeClr val="accent1"/>
          </a:fillRef>
          <a:effectRef idx="0">
            <a:schemeClr val="accent1"/>
          </a:effectRef>
          <a:fontRef idx="minor">
            <a:schemeClr val="tx1"/>
          </a:fontRef>
        </p:style>
      </p:cxnSp>
      <p:sp>
        <p:nvSpPr>
          <p:cNvPr id="5" name="Номер слайда 4"/>
          <p:cNvSpPr>
            <a:spLocks noGrp="1"/>
          </p:cNvSpPr>
          <p:nvPr>
            <p:ph type="sldNum" sz="quarter" idx="12"/>
          </p:nvPr>
        </p:nvSpPr>
        <p:spPr>
          <a:xfrm>
            <a:off x="6985000" y="6454697"/>
            <a:ext cx="2133600" cy="365125"/>
          </a:xfrm>
        </p:spPr>
        <p:txBody>
          <a:bodyPr/>
          <a:lstStyle/>
          <a:p>
            <a:pPr>
              <a:defRPr/>
            </a:pPr>
            <a:r>
              <a:rPr lang="ru-RU" dirty="0" smtClean="0">
                <a:solidFill>
                  <a:prstClr val="black">
                    <a:tint val="75000"/>
                  </a:prstClr>
                </a:solidFill>
              </a:rPr>
              <a:t>3</a:t>
            </a:r>
            <a:endParaRPr lang="ru-RU" dirty="0">
              <a:solidFill>
                <a:prstClr val="black">
                  <a:tint val="75000"/>
                </a:prstClr>
              </a:solidFill>
            </a:endParaRPr>
          </a:p>
        </p:txBody>
      </p:sp>
    </p:spTree>
    <p:extLst>
      <p:ext uri="{BB962C8B-B14F-4D97-AF65-F5344CB8AC3E}">
        <p14:creationId xmlns:p14="http://schemas.microsoft.com/office/powerpoint/2010/main" val="637627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287524" y="224644"/>
            <a:ext cx="7668852" cy="369332"/>
          </a:xfrm>
          <a:prstGeom prst="rect">
            <a:avLst/>
          </a:prstGeom>
        </p:spPr>
        <p:txBody>
          <a:bodyPr wrap="square">
            <a:spAutoFit/>
          </a:bodyPr>
          <a:lstStyle/>
          <a:p>
            <a:pPr algn="ctr"/>
            <a:r>
              <a:rPr lang="ru-RU" b="1" u="sng" dirty="0">
                <a:latin typeface="Times New Roman" pitchFamily="18" charset="0"/>
                <a:cs typeface="Times New Roman" pitchFamily="18" charset="0"/>
              </a:rPr>
              <a:t>Итоги тарифного регулирования </a:t>
            </a:r>
            <a:r>
              <a:rPr lang="ru-RU" b="1" u="sng" dirty="0" smtClean="0">
                <a:latin typeface="Times New Roman" pitchFamily="18" charset="0"/>
                <a:cs typeface="Times New Roman" pitchFamily="18" charset="0"/>
              </a:rPr>
              <a:t>в 2013 году</a:t>
            </a:r>
            <a:endParaRPr lang="ru-RU" b="1" u="sng" dirty="0">
              <a:latin typeface="Times New Roman" pitchFamily="18" charset="0"/>
              <a:cs typeface="Times New Roman" pitchFamily="18" charset="0"/>
            </a:endParaRPr>
          </a:p>
        </p:txBody>
      </p:sp>
      <p:sp>
        <p:nvSpPr>
          <p:cNvPr id="4" name="Прямоугольник 3"/>
          <p:cNvSpPr/>
          <p:nvPr/>
        </p:nvSpPr>
        <p:spPr>
          <a:xfrm>
            <a:off x="439924" y="642918"/>
            <a:ext cx="8157976" cy="830997"/>
          </a:xfrm>
          <a:prstGeom prst="rect">
            <a:avLst/>
          </a:prstGeom>
        </p:spPr>
        <p:txBody>
          <a:bodyPr wrap="square">
            <a:spAutoFit/>
          </a:bodyPr>
          <a:lstStyle/>
          <a:p>
            <a:pPr algn="just"/>
            <a:r>
              <a:rPr lang="ru-RU" sz="1600" b="1" dirty="0">
                <a:latin typeface="Times New Roman" pitchFamily="18" charset="0"/>
                <a:cs typeface="Times New Roman" pitchFamily="18" charset="0"/>
              </a:rPr>
              <a:t>Предельный максимальный уровень ставок двухставочных тарифов и одноставочных тарифов на услуги по передаче  электроэнергии </a:t>
            </a:r>
            <a:r>
              <a:rPr lang="ru-RU" sz="1600" b="1" dirty="0" smtClean="0">
                <a:latin typeface="Times New Roman" pitchFamily="18" charset="0"/>
                <a:cs typeface="Times New Roman" pitchFamily="18" charset="0"/>
              </a:rPr>
              <a:t>на 2014 год </a:t>
            </a:r>
            <a:r>
              <a:rPr lang="ru-RU" sz="1600" dirty="0" smtClean="0">
                <a:latin typeface="Times New Roman" pitchFamily="18" charset="0"/>
                <a:cs typeface="Times New Roman" pitchFamily="18" charset="0"/>
              </a:rPr>
              <a:t>(установлен без </a:t>
            </a:r>
            <a:r>
              <a:rPr lang="ru-RU" sz="1600" dirty="0">
                <a:latin typeface="Times New Roman" pitchFamily="18" charset="0"/>
                <a:cs typeface="Times New Roman" pitchFamily="18" charset="0"/>
              </a:rPr>
              <a:t>учета инвестиционной составляющей</a:t>
            </a:r>
            <a:r>
              <a:rPr lang="ru-RU" sz="1600" dirty="0" smtClean="0">
                <a:latin typeface="Times New Roman" pitchFamily="18" charset="0"/>
                <a:cs typeface="Times New Roman" pitchFamily="18" charset="0"/>
              </a:rPr>
              <a:t>) : </a:t>
            </a:r>
            <a:endParaRPr lang="ru-RU" sz="1600" dirty="0">
              <a:latin typeface="Times New Roman" pitchFamily="18" charset="0"/>
              <a:cs typeface="Times New Roman"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517166732"/>
              </p:ext>
            </p:extLst>
          </p:nvPr>
        </p:nvGraphicFramePr>
        <p:xfrm>
          <a:off x="500034" y="1428736"/>
          <a:ext cx="8058348" cy="684076"/>
        </p:xfrm>
        <a:graphic>
          <a:graphicData uri="http://schemas.openxmlformats.org/drawingml/2006/table">
            <a:tbl>
              <a:tblPr firstRow="1" bandRow="1">
                <a:effectLst/>
                <a:tableStyleId>{3C2FFA5D-87B4-456A-9821-1D502468CF0F}</a:tableStyleId>
              </a:tblPr>
              <a:tblGrid>
                <a:gridCol w="8058348"/>
              </a:tblGrid>
              <a:tr h="324036">
                <a:tc>
                  <a:txBody>
                    <a:bodyPr/>
                    <a:lstStyle/>
                    <a:p>
                      <a:pPr marL="285750" marR="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ru-RU" sz="1600" b="1" i="1" kern="1200" dirty="0" smtClean="0">
                          <a:solidFill>
                            <a:schemeClr val="tx1"/>
                          </a:solidFill>
                          <a:effectLst>
                            <a:outerShdw blurRad="38100" dist="38100" dir="2700000" algn="tl">
                              <a:srgbClr val="000000">
                                <a:alpha val="43137"/>
                              </a:srgbClr>
                            </a:outerShdw>
                          </a:effectLst>
                          <a:latin typeface="+mn-lt"/>
                          <a:ea typeface="+mn-ea"/>
                          <a:cs typeface="+mn-cs"/>
                        </a:rPr>
                        <a:t>на 1 полугодие 2014 года</a:t>
                      </a:r>
                      <a:r>
                        <a:rPr lang="ru-RU" sz="1600" b="1" kern="1200" dirty="0" smtClean="0">
                          <a:solidFill>
                            <a:schemeClr val="tx1"/>
                          </a:solidFill>
                          <a:effectLst/>
                          <a:latin typeface="+mn-lt"/>
                          <a:ea typeface="+mn-ea"/>
                          <a:cs typeface="+mn-cs"/>
                        </a:rPr>
                        <a:t> - на уровне действующих тарифов на 31 декабря 2013 года,</a:t>
                      </a:r>
                      <a:endParaRPr lang="ru-RU" sz="1600" b="0" kern="1200" dirty="0" smtClean="0">
                        <a:solidFill>
                          <a:schemeClr val="tx1"/>
                        </a:solidFill>
                        <a:latin typeface="Arial" pitchFamily="34" charset="0"/>
                        <a:ea typeface="+mn-ea"/>
                        <a:cs typeface="Arial" pitchFamily="34" charset="0"/>
                      </a:endParaRPr>
                    </a:p>
                  </a:txBody>
                  <a:tcPr marL="91436" marR="91436" marT="45729" marB="45729" anchor="ctr">
                    <a:noFill/>
                  </a:tcPr>
                </a:tc>
              </a:tr>
              <a:tr h="348778">
                <a:tc>
                  <a:txBody>
                    <a:bodyPr/>
                    <a:lstStyle/>
                    <a:p>
                      <a:pPr marL="285750" marR="0" indent="-285750" algn="l" defTabSz="914400" rtl="0" eaLnBrk="1" fontAlgn="auto" latinLnBrk="0" hangingPunct="1">
                        <a:lnSpc>
                          <a:spcPct val="100000"/>
                        </a:lnSpc>
                        <a:spcBef>
                          <a:spcPts val="0"/>
                        </a:spcBef>
                        <a:spcAft>
                          <a:spcPts val="0"/>
                        </a:spcAft>
                        <a:buClrTx/>
                        <a:buSzTx/>
                        <a:buFont typeface="Wingdings" pitchFamily="2" charset="2"/>
                        <a:buChar char="ü"/>
                        <a:tabLst/>
                        <a:defRPr/>
                      </a:pPr>
                      <a:r>
                        <a:rPr lang="ru-RU" sz="1600" b="1" i="1" kern="1200" dirty="0" smtClean="0">
                          <a:solidFill>
                            <a:schemeClr val="tx1"/>
                          </a:solidFill>
                          <a:effectLst>
                            <a:outerShdw blurRad="38100" dist="38100" dir="2700000" algn="tl">
                              <a:srgbClr val="000000">
                                <a:alpha val="43137"/>
                              </a:srgbClr>
                            </a:outerShdw>
                          </a:effectLst>
                          <a:latin typeface="+mn-lt"/>
                          <a:ea typeface="+mn-ea"/>
                          <a:cs typeface="+mn-cs"/>
                        </a:rPr>
                        <a:t>на 2 полугодие 2014 года </a:t>
                      </a:r>
                      <a:r>
                        <a:rPr lang="ru-RU" sz="1600" b="1" i="0" kern="1200" dirty="0" smtClean="0">
                          <a:solidFill>
                            <a:schemeClr val="tx1"/>
                          </a:solidFill>
                          <a:effectLst/>
                          <a:latin typeface="+mn-lt"/>
                          <a:ea typeface="+mn-ea"/>
                          <a:cs typeface="+mn-cs"/>
                        </a:rPr>
                        <a:t>– с нулевым ростом к действующим тарифам</a:t>
                      </a:r>
                    </a:p>
                  </a:txBody>
                  <a:tcPr marL="68577" marR="68577" marT="0" marB="0" anchor="ctr">
                    <a:noFill/>
                  </a:tcPr>
                </a:tc>
              </a:tr>
            </a:tbl>
          </a:graphicData>
        </a:graphic>
      </p:graphicFrame>
      <p:graphicFrame>
        <p:nvGraphicFramePr>
          <p:cNvPr id="6" name="Таблица 5"/>
          <p:cNvGraphicFramePr>
            <a:graphicFrameLocks noGrp="1"/>
          </p:cNvGraphicFramePr>
          <p:nvPr/>
        </p:nvGraphicFramePr>
        <p:xfrm>
          <a:off x="142844" y="2214558"/>
          <a:ext cx="8854664" cy="4406680"/>
        </p:xfrm>
        <a:graphic>
          <a:graphicData uri="http://schemas.openxmlformats.org/drawingml/2006/table">
            <a:tbl>
              <a:tblPr/>
              <a:tblGrid>
                <a:gridCol w="500066"/>
                <a:gridCol w="714380"/>
                <a:gridCol w="785818"/>
                <a:gridCol w="856800"/>
                <a:gridCol w="856800"/>
                <a:gridCol w="856800"/>
                <a:gridCol w="856800"/>
                <a:gridCol w="856800"/>
                <a:gridCol w="856800"/>
                <a:gridCol w="856800"/>
                <a:gridCol w="856800"/>
              </a:tblGrid>
              <a:tr h="751778">
                <a:tc rowSpan="4">
                  <a:txBody>
                    <a:bodyPr/>
                    <a:lstStyle/>
                    <a:p>
                      <a:pPr algn="ctr" fontAlgn="ctr"/>
                      <a:r>
                        <a:rPr lang="ru-RU" sz="1000" b="0" i="0" u="none" strike="noStrike" dirty="0">
                          <a:solidFill>
                            <a:schemeClr val="tx1"/>
                          </a:solidFill>
                          <a:latin typeface="Times New Roman"/>
                        </a:rPr>
                        <a:t>Параметры</a:t>
                      </a:r>
                    </a:p>
                  </a:txBody>
                  <a:tcPr marL="6733" marR="6733" marT="6733"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ru-RU" sz="1000" b="0" i="0" u="none" strike="noStrike" dirty="0">
                          <a:solidFill>
                            <a:schemeClr val="tx1"/>
                          </a:solidFill>
                          <a:latin typeface="Times New Roman"/>
                        </a:rPr>
                        <a:t>Установлено постановлением Управления от 20.12.2013 № 59/8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gridSpan="4">
                  <a:txBody>
                    <a:bodyPr/>
                    <a:lstStyle/>
                    <a:p>
                      <a:pPr algn="ctr" fontAlgn="ctr"/>
                      <a:r>
                        <a:rPr lang="ru-RU" sz="1000" b="0" i="0" u="none" strike="noStrike" dirty="0">
                          <a:solidFill>
                            <a:schemeClr val="tx1"/>
                          </a:solidFill>
                          <a:latin typeface="Times New Roman"/>
                        </a:rPr>
                        <a:t>Утверждено </a:t>
                      </a:r>
                      <a:r>
                        <a:rPr lang="ru-RU" sz="1000" b="0" i="0" u="none" strike="noStrike" dirty="0" smtClean="0">
                          <a:solidFill>
                            <a:schemeClr val="tx1"/>
                          </a:solidFill>
                          <a:latin typeface="Times New Roman"/>
                        </a:rPr>
                        <a:t>приказом</a:t>
                      </a:r>
                    </a:p>
                    <a:p>
                      <a:pPr algn="ctr" fontAlgn="ctr"/>
                      <a:r>
                        <a:rPr lang="ru-RU" sz="1000" b="0" i="0" u="none" strike="noStrike" dirty="0" smtClean="0">
                          <a:solidFill>
                            <a:schemeClr val="tx1"/>
                          </a:solidFill>
                          <a:latin typeface="Times New Roman"/>
                        </a:rPr>
                        <a:t>ФСТ </a:t>
                      </a:r>
                      <a:r>
                        <a:rPr lang="ru-RU" sz="1000" b="0" i="0" u="none" strike="noStrike" dirty="0">
                          <a:solidFill>
                            <a:schemeClr val="tx1"/>
                          </a:solidFill>
                          <a:latin typeface="Times New Roman"/>
                        </a:rPr>
                        <a:t>России от 18.12.2013 № 233-э/2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ctr"/>
                      <a:r>
                        <a:rPr lang="ru-RU" sz="1000" b="0" i="0" u="none" strike="noStrike" dirty="0">
                          <a:solidFill>
                            <a:schemeClr val="tx1"/>
                          </a:solidFill>
                          <a:latin typeface="Times New Roman"/>
                        </a:rPr>
                        <a:t>Рост к установленным предельным уровням</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172977">
                <a:tc vMerge="1">
                  <a:txBody>
                    <a:bodyPr/>
                    <a:lstStyle/>
                    <a:p>
                      <a:endParaRPr lang="ru-RU"/>
                    </a:p>
                  </a:txBody>
                  <a:tcPr/>
                </a:tc>
                <a:tc gridSpan="2">
                  <a:txBody>
                    <a:bodyPr/>
                    <a:lstStyle/>
                    <a:p>
                      <a:pPr algn="ctr" fontAlgn="b"/>
                      <a:r>
                        <a:rPr lang="ru-RU" sz="1000" b="0" i="0" u="none" strike="noStrike">
                          <a:solidFill>
                            <a:schemeClr val="tx1"/>
                          </a:solidFill>
                          <a:latin typeface="Times New Roman"/>
                        </a:rPr>
                        <a:t>2014 год</a:t>
                      </a:r>
                    </a:p>
                  </a:txBody>
                  <a:tcPr marL="6733" marR="6733" marT="67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gridSpan="4">
                  <a:txBody>
                    <a:bodyPr/>
                    <a:lstStyle/>
                    <a:p>
                      <a:pPr algn="ctr" fontAlgn="b"/>
                      <a:r>
                        <a:rPr lang="ru-RU" sz="1000" b="0" i="0" u="none" strike="noStrike" dirty="0">
                          <a:solidFill>
                            <a:schemeClr val="tx1"/>
                          </a:solidFill>
                          <a:latin typeface="Times New Roman"/>
                        </a:rPr>
                        <a:t>2014 год</a:t>
                      </a:r>
                    </a:p>
                  </a:txBody>
                  <a:tcPr marL="6733" marR="6733" marT="67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fontAlgn="b"/>
                      <a:r>
                        <a:rPr lang="ru-RU" sz="1000" b="0" i="0" u="none" strike="noStrike">
                          <a:solidFill>
                            <a:schemeClr val="tx1"/>
                          </a:solidFill>
                          <a:latin typeface="Times New Roman"/>
                        </a:rPr>
                        <a:t>2014 год</a:t>
                      </a:r>
                    </a:p>
                  </a:txBody>
                  <a:tcPr marL="6733" marR="6733" marT="67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312537">
                <a:tc vMerge="1">
                  <a:txBody>
                    <a:bodyPr/>
                    <a:lstStyle/>
                    <a:p>
                      <a:endParaRPr lang="ru-RU"/>
                    </a:p>
                  </a:txBody>
                  <a:tcPr/>
                </a:tc>
                <a:tc rowSpan="2">
                  <a:txBody>
                    <a:bodyPr/>
                    <a:lstStyle/>
                    <a:p>
                      <a:pPr algn="ctr" fontAlgn="ctr"/>
                      <a:r>
                        <a:rPr lang="ru-RU" sz="1000" b="0" i="0" u="none" strike="noStrike" dirty="0">
                          <a:solidFill>
                            <a:schemeClr val="tx1"/>
                          </a:solidFill>
                          <a:latin typeface="Times New Roman"/>
                        </a:rPr>
                        <a:t>1 полугодие</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1000" b="0" i="0" u="none" strike="noStrike" dirty="0">
                          <a:solidFill>
                            <a:schemeClr val="tx1"/>
                          </a:solidFill>
                          <a:latin typeface="Times New Roman"/>
                        </a:rPr>
                        <a:t>2 полугодие</a:t>
                      </a:r>
                    </a:p>
                  </a:txBody>
                  <a:tcPr marL="36000"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ru-RU" sz="1000" b="0" i="0" u="none" strike="noStrike" dirty="0">
                          <a:solidFill>
                            <a:schemeClr val="tx1"/>
                          </a:solidFill>
                          <a:latin typeface="Times New Roman"/>
                        </a:rPr>
                        <a:t>1 полугодие</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fontAlgn="ctr"/>
                      <a:r>
                        <a:rPr lang="ru-RU" sz="1000" b="0" i="0" u="none" strike="noStrike" dirty="0">
                          <a:solidFill>
                            <a:schemeClr val="tx1"/>
                          </a:solidFill>
                          <a:latin typeface="Times New Roman"/>
                        </a:rPr>
                        <a:t>2 полугодие</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fontAlgn="ctr"/>
                      <a:r>
                        <a:rPr lang="ru-RU" sz="1000" b="0" i="0" u="none" strike="noStrike">
                          <a:solidFill>
                            <a:schemeClr val="tx1"/>
                          </a:solidFill>
                          <a:latin typeface="Times New Roman"/>
                        </a:rPr>
                        <a:t>1 полугодие</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fontAlgn="ctr"/>
                      <a:r>
                        <a:rPr lang="ru-RU" sz="1000" b="0" i="0" u="none" strike="noStrike" dirty="0">
                          <a:solidFill>
                            <a:schemeClr val="tx1"/>
                          </a:solidFill>
                          <a:latin typeface="Times New Roman"/>
                        </a:rPr>
                        <a:t>2 полугодие</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r>
              <a:tr h="3386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1000" b="0" i="0" u="none" strike="noStrike" dirty="0" smtClean="0">
                          <a:solidFill>
                            <a:schemeClr val="tx1"/>
                          </a:solidFill>
                          <a:latin typeface="Times New Roman"/>
                        </a:rPr>
                        <a:t>минимальный</a:t>
                      </a:r>
                      <a:endParaRPr lang="ru-RU" sz="1000" b="0" i="0" u="none" strike="noStrike" dirty="0">
                        <a:solidFill>
                          <a:schemeClr val="tx1"/>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максимальный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минимальный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максимальный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минимальный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максимальный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минимальный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000" b="0" i="0" u="none" strike="noStrike" dirty="0">
                          <a:solidFill>
                            <a:schemeClr val="tx1"/>
                          </a:solidFill>
                          <a:latin typeface="Times New Roman"/>
                        </a:rPr>
                        <a:t>максимальный</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gridSpan="11">
                  <a:txBody>
                    <a:bodyPr/>
                    <a:lstStyle/>
                    <a:p>
                      <a:pPr algn="l" fontAlgn="t"/>
                      <a:r>
                        <a:rPr lang="ru-RU" sz="1000" b="0" i="0" u="none" strike="noStrike" dirty="0">
                          <a:solidFill>
                            <a:schemeClr val="tx1"/>
                          </a:solidFill>
                          <a:latin typeface="Times New Roman"/>
                        </a:rPr>
                        <a:t>1. Одноставочные тарифы, в руб./</a:t>
                      </a:r>
                      <a:r>
                        <a:rPr lang="ru-RU" sz="1000" b="0" i="0" u="none" strike="noStrike" dirty="0" err="1">
                          <a:solidFill>
                            <a:schemeClr val="tx1"/>
                          </a:solidFill>
                          <a:latin typeface="Times New Roman"/>
                        </a:rPr>
                        <a:t>МВтч</a:t>
                      </a:r>
                      <a:endParaRPr lang="ru-RU" sz="1000" b="0" i="0" u="none" strike="noStrike" dirty="0">
                        <a:solidFill>
                          <a:schemeClr val="tx1"/>
                        </a:solidFill>
                        <a:latin typeface="Times New Roman"/>
                      </a:endParaRPr>
                    </a:p>
                  </a:txBody>
                  <a:tcPr marL="36000"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72977">
                <a:tc>
                  <a:txBody>
                    <a:bodyPr/>
                    <a:lstStyle/>
                    <a:p>
                      <a:pPr algn="ctr" fontAlgn="t"/>
                      <a:r>
                        <a:rPr lang="ru-RU" sz="1000" b="0" i="0" u="none" strike="noStrike" dirty="0">
                          <a:solidFill>
                            <a:schemeClr val="tx1"/>
                          </a:solidFill>
                          <a:latin typeface="Times New Roman"/>
                        </a:rPr>
                        <a:t>ВН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403,27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403,27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380,03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400,03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380,03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400,03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106,12%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100,81%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106,12%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100,81%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СН1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1 362,44</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1 362,44</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1 290,89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1 358,83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1 290,89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1 358,83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105,54%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100,27%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105,54%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100,27%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СН2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1 777,76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1 777,76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1 683,33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1 771,93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1 683,33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1 771,93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100,33%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100,33%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НН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2 327,32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2 550,02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2 627,38</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2 765,66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2 627,38</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2 765,66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88,58%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84,15%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97,06%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92,20%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gridSpan="11">
                  <a:txBody>
                    <a:bodyPr/>
                    <a:lstStyle/>
                    <a:p>
                      <a:pPr algn="l" fontAlgn="t"/>
                      <a:r>
                        <a:rPr lang="ru-RU" sz="1000" b="0" i="0" u="none" strike="noStrike" dirty="0">
                          <a:solidFill>
                            <a:schemeClr val="tx1"/>
                          </a:solidFill>
                          <a:latin typeface="Times New Roman"/>
                        </a:rPr>
                        <a:t>2. Двухставочные тарифы</a:t>
                      </a:r>
                    </a:p>
                  </a:txBody>
                  <a:tcPr marL="36000"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85833">
                <a:tc gridSpan="11">
                  <a:txBody>
                    <a:bodyPr/>
                    <a:lstStyle/>
                    <a:p>
                      <a:pPr algn="l" fontAlgn="t"/>
                      <a:r>
                        <a:rPr lang="ru-RU" sz="1000" b="0" i="0" u="none" strike="noStrike" dirty="0">
                          <a:solidFill>
                            <a:schemeClr val="tx1"/>
                          </a:solidFill>
                          <a:latin typeface="Times New Roman"/>
                        </a:rPr>
                        <a:t>2.1. Ставка за содержание электрических сетей, руб./МВт  в месяц</a:t>
                      </a:r>
                    </a:p>
                  </a:txBody>
                  <a:tcPr marL="36000"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72977">
                <a:tc>
                  <a:txBody>
                    <a:bodyPr/>
                    <a:lstStyle/>
                    <a:p>
                      <a:pPr algn="ctr" fontAlgn="t"/>
                      <a:r>
                        <a:rPr lang="ru-RU" sz="1000" b="0" i="0" u="none" strike="noStrike" dirty="0">
                          <a:solidFill>
                            <a:schemeClr val="tx1"/>
                          </a:solidFill>
                          <a:latin typeface="Times New Roman"/>
                        </a:rPr>
                        <a:t>ВН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205 728,33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208 677,99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200 261,54</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210 801,62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200 261,54</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210 801,62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102,73%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97,59%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104,20%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98,99%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dirty="0">
                          <a:solidFill>
                            <a:schemeClr val="tx1"/>
                          </a:solidFill>
                          <a:latin typeface="Times New Roman"/>
                        </a:rPr>
                        <a:t>СН1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613 384,08</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618 728,01</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656 771,63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691 338,56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656 771,63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691 338,56</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93,39%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88,72%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94,21%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89,50%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СН2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699 729,85</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665 471,00</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662 722,77</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697 602,92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662 722,77</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697 602,92</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105,58%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100,30%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100,41%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95,39%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НН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883 909,29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897 577,87</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836 103,83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880 109,29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836 103,83</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smtClean="0">
                          <a:solidFill>
                            <a:schemeClr val="tx1"/>
                          </a:solidFill>
                          <a:latin typeface="Times New Roman"/>
                        </a:rPr>
                        <a:t>880 109,29</a:t>
                      </a:r>
                      <a:endParaRPr lang="ru-RU" sz="1000" b="0" i="0" u="none" strike="noStrike" dirty="0">
                        <a:solidFill>
                          <a:schemeClr val="tx1"/>
                        </a:solidFill>
                        <a:latin typeface="Times New Roman"/>
                      </a:endParaRP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105,72%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100,43%</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107,35%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101,98%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243">
                <a:tc gridSpan="11">
                  <a:txBody>
                    <a:bodyPr/>
                    <a:lstStyle/>
                    <a:p>
                      <a:pPr algn="l" fontAlgn="t"/>
                      <a:r>
                        <a:rPr lang="ru-RU" sz="1000" b="0" i="0" u="none" strike="noStrike" dirty="0">
                          <a:solidFill>
                            <a:schemeClr val="tx1"/>
                          </a:solidFill>
                          <a:latin typeface="Times New Roman"/>
                        </a:rPr>
                        <a:t>2.2. Ставка за оплату технологического расхода(потерь) в  электрических сетях, руб./</a:t>
                      </a:r>
                      <a:r>
                        <a:rPr lang="ru-RU" sz="1000" b="0" i="0" u="none" strike="noStrike" dirty="0" err="1">
                          <a:solidFill>
                            <a:schemeClr val="tx1"/>
                          </a:solidFill>
                          <a:latin typeface="Times New Roman"/>
                        </a:rPr>
                        <a:t>МВтч</a:t>
                      </a:r>
                      <a:endParaRPr lang="ru-RU" sz="1000" b="0" i="0" u="none" strike="noStrike" dirty="0">
                        <a:solidFill>
                          <a:schemeClr val="tx1"/>
                        </a:solidFill>
                        <a:latin typeface="Times New Roman"/>
                      </a:endParaRPr>
                    </a:p>
                  </a:txBody>
                  <a:tcPr marL="36000"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72977">
                <a:tc>
                  <a:txBody>
                    <a:bodyPr/>
                    <a:lstStyle/>
                    <a:p>
                      <a:pPr algn="ctr" fontAlgn="t"/>
                      <a:r>
                        <a:rPr lang="ru-RU" sz="1000" b="0" i="0" u="none" strike="noStrike" dirty="0">
                          <a:solidFill>
                            <a:schemeClr val="tx1"/>
                          </a:solidFill>
                          <a:latin typeface="Times New Roman"/>
                        </a:rPr>
                        <a:t>ВН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108,96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114,69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108,96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114,69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108,96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114,69</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105,26%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СН1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231,61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231,61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231,61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243,8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231,61</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243,8</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СН2</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244,74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232,5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232,5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244,74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232,5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244,74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105,26%</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95%</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2977">
                <a:tc>
                  <a:txBody>
                    <a:bodyPr/>
                    <a:lstStyle/>
                    <a:p>
                      <a:pPr algn="ctr" fontAlgn="t"/>
                      <a:r>
                        <a:rPr lang="ru-RU" sz="1000" b="0" i="0" u="none" strike="noStrike">
                          <a:solidFill>
                            <a:schemeClr val="tx1"/>
                          </a:solidFill>
                          <a:latin typeface="Times New Roman"/>
                        </a:rPr>
                        <a:t>НН</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276,37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276,37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267,7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276,37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dirty="0">
                          <a:solidFill>
                            <a:schemeClr val="tx1"/>
                          </a:solidFill>
                          <a:latin typeface="Times New Roman"/>
                        </a:rPr>
                        <a:t>267,7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ru-RU" sz="1000" b="0" i="0" u="none" strike="noStrike">
                          <a:solidFill>
                            <a:schemeClr val="tx1"/>
                          </a:solidFill>
                          <a:latin typeface="Times New Roman"/>
                        </a:rPr>
                        <a:t>276,37</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103,24%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a:solidFill>
                            <a:schemeClr val="tx1"/>
                          </a:solidFill>
                          <a:latin typeface="Times New Roman"/>
                        </a:rPr>
                        <a:t>103,24%</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000" b="0" i="0" u="none" strike="noStrike" dirty="0">
                          <a:solidFill>
                            <a:schemeClr val="tx1"/>
                          </a:solidFill>
                          <a:latin typeface="Times New Roman"/>
                        </a:rPr>
                        <a:t>100%</a:t>
                      </a:r>
                    </a:p>
                  </a:txBody>
                  <a:tcPr marL="6733" marR="6733" marT="673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Номер слайда 6"/>
          <p:cNvSpPr>
            <a:spLocks noGrp="1"/>
          </p:cNvSpPr>
          <p:nvPr>
            <p:ph type="sldNum" sz="quarter" idx="12"/>
          </p:nvPr>
        </p:nvSpPr>
        <p:spPr>
          <a:xfrm>
            <a:off x="7092280" y="6483766"/>
            <a:ext cx="2133600" cy="365125"/>
          </a:xfrm>
        </p:spPr>
        <p:txBody>
          <a:bodyPr/>
          <a:lstStyle/>
          <a:p>
            <a:pPr>
              <a:defRPr/>
            </a:pPr>
            <a:r>
              <a:rPr lang="ru-RU" dirty="0" smtClean="0">
                <a:solidFill>
                  <a:prstClr val="black">
                    <a:tint val="75000"/>
                  </a:prstClr>
                </a:solidFill>
              </a:rPr>
              <a:t>4</a:t>
            </a:r>
            <a:endParaRPr lang="ru-RU" dirty="0">
              <a:solidFill>
                <a:prstClr val="black">
                  <a:tint val="75000"/>
                </a:prstClr>
              </a:solidFill>
            </a:endParaRPr>
          </a:p>
        </p:txBody>
      </p:sp>
    </p:spTree>
    <p:extLst>
      <p:ext uri="{BB962C8B-B14F-4D97-AF65-F5344CB8AC3E}">
        <p14:creationId xmlns:p14="http://schemas.microsoft.com/office/powerpoint/2010/main" val="2498514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Штриховая стрелка вправо 27"/>
          <p:cNvSpPr/>
          <p:nvPr/>
        </p:nvSpPr>
        <p:spPr>
          <a:xfrm>
            <a:off x="3945295" y="4437112"/>
            <a:ext cx="1643074" cy="1512168"/>
          </a:xfrm>
          <a:prstGeom prst="stripedRightArrow">
            <a:avLst>
              <a:gd name="adj1" fmla="val 74968"/>
              <a:gd name="adj2" fmla="val 25154"/>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214282" y="214290"/>
            <a:ext cx="7786742" cy="615553"/>
          </a:xfrm>
          <a:prstGeom prst="rect">
            <a:avLst/>
          </a:prstGeom>
        </p:spPr>
        <p:txBody>
          <a:bodyPr wrap="square">
            <a:spAutoFit/>
          </a:bodyPr>
          <a:lstStyle/>
          <a:p>
            <a:pPr algn="ctr"/>
            <a:r>
              <a:rPr lang="ru-RU" b="1" dirty="0" smtClean="0">
                <a:latin typeface="Times New Roman" pitchFamily="18" charset="0"/>
                <a:cs typeface="Times New Roman" pitchFamily="18" charset="0"/>
              </a:rPr>
              <a:t>Порядок формирования Сводного прогнозного баланса на 2015 год</a:t>
            </a:r>
          </a:p>
          <a:p>
            <a:pPr algn="ctr"/>
            <a:r>
              <a:rPr lang="ru-RU" sz="1600" dirty="0" smtClean="0">
                <a:latin typeface="Times New Roman" pitchFamily="18" charset="0"/>
                <a:cs typeface="Times New Roman" pitchFamily="18" charset="0"/>
              </a:rPr>
              <a:t>(приказ ФСТ России от 12.04.2012 № 53-э/1)</a:t>
            </a:r>
            <a:endParaRPr lang="ru-RU" sz="1600" dirty="0">
              <a:latin typeface="Times New Roman" pitchFamily="18" charset="0"/>
              <a:cs typeface="Times New Roman" pitchFamily="18" charset="0"/>
            </a:endParaRPr>
          </a:p>
        </p:txBody>
      </p:sp>
      <p:sp>
        <p:nvSpPr>
          <p:cNvPr id="8" name="Штриховая стрелка вправо 7"/>
          <p:cNvSpPr/>
          <p:nvPr/>
        </p:nvSpPr>
        <p:spPr>
          <a:xfrm>
            <a:off x="1000100" y="1328780"/>
            <a:ext cx="1714512" cy="906857"/>
          </a:xfrm>
          <a:prstGeom prst="stripedRightArrow">
            <a:avLst>
              <a:gd name="adj1" fmla="val 74968"/>
              <a:gd name="adj2" fmla="val 25154"/>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214414" y="1073320"/>
            <a:ext cx="1143008" cy="400110"/>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до 01.04</a:t>
            </a:r>
            <a:endParaRPr lang="ru-RU" sz="2000" b="1" dirty="0">
              <a:latin typeface="Times New Roman" pitchFamily="18" charset="0"/>
              <a:cs typeface="Times New Roman" pitchFamily="18" charset="0"/>
            </a:endParaRPr>
          </a:p>
        </p:txBody>
      </p:sp>
      <p:sp>
        <p:nvSpPr>
          <p:cNvPr id="12" name="TextBox 11"/>
          <p:cNvSpPr txBox="1"/>
          <p:nvPr/>
        </p:nvSpPr>
        <p:spPr>
          <a:xfrm>
            <a:off x="1214414" y="1428736"/>
            <a:ext cx="1314587" cy="656590"/>
          </a:xfrm>
          <a:prstGeom prst="rect">
            <a:avLst/>
          </a:prstGeom>
          <a:noFill/>
        </p:spPr>
        <p:txBody>
          <a:bodyPr wrap="none" lIns="36000" rIns="0" rtlCol="0">
            <a:spAutoFit/>
          </a:bodyPr>
          <a:lstStyle/>
          <a:p>
            <a:pPr>
              <a:lnSpc>
                <a:spcPts val="2160"/>
              </a:lnSpc>
            </a:pPr>
            <a:r>
              <a:rPr lang="ru-RU" sz="2000" b="1" dirty="0" smtClean="0">
                <a:latin typeface="Times New Roman" pitchFamily="18" charset="0"/>
                <a:cs typeface="Times New Roman" pitchFamily="18" charset="0"/>
              </a:rPr>
              <a:t>таб.3.1, 16</a:t>
            </a:r>
          </a:p>
          <a:p>
            <a:pPr>
              <a:lnSpc>
                <a:spcPts val="2160"/>
              </a:lnSpc>
            </a:pPr>
            <a:r>
              <a:rPr lang="ru-RU" sz="2000" b="1" dirty="0" smtClean="0">
                <a:latin typeface="Times New Roman" pitchFamily="18" charset="0"/>
                <a:cs typeface="Times New Roman" pitchFamily="18" charset="0"/>
              </a:rPr>
              <a:t>на 2015 год</a:t>
            </a:r>
            <a:endParaRPr lang="ru-RU" sz="2000" b="1" dirty="0">
              <a:latin typeface="Times New Roman" pitchFamily="18" charset="0"/>
              <a:cs typeface="Times New Roman" pitchFamily="18" charset="0"/>
            </a:endParaRPr>
          </a:p>
        </p:txBody>
      </p:sp>
      <p:sp>
        <p:nvSpPr>
          <p:cNvPr id="13" name="Скругленный прямоугольник 12"/>
          <p:cNvSpPr/>
          <p:nvPr/>
        </p:nvSpPr>
        <p:spPr>
          <a:xfrm>
            <a:off x="214282" y="1285860"/>
            <a:ext cx="714380"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ТСО</a:t>
            </a:r>
            <a:endParaRPr lang="ru-RU" sz="3000" b="1" dirty="0"/>
          </a:p>
        </p:txBody>
      </p:sp>
      <p:sp>
        <p:nvSpPr>
          <p:cNvPr id="14" name="Скругленный прямоугольник 13"/>
          <p:cNvSpPr/>
          <p:nvPr/>
        </p:nvSpPr>
        <p:spPr>
          <a:xfrm>
            <a:off x="2786050" y="1285860"/>
            <a:ext cx="714380"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УТР</a:t>
            </a:r>
            <a:endParaRPr lang="ru-RU" sz="3000" b="1" dirty="0"/>
          </a:p>
        </p:txBody>
      </p:sp>
      <p:sp>
        <p:nvSpPr>
          <p:cNvPr id="15" name="Штриховая стрелка вправо 14"/>
          <p:cNvSpPr/>
          <p:nvPr/>
        </p:nvSpPr>
        <p:spPr>
          <a:xfrm>
            <a:off x="3617294" y="1217951"/>
            <a:ext cx="1526209" cy="1207388"/>
          </a:xfrm>
          <a:prstGeom prst="stripedRightArrow">
            <a:avLst>
              <a:gd name="adj1" fmla="val 74968"/>
              <a:gd name="adj2" fmla="val 25154"/>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3714744" y="1004919"/>
            <a:ext cx="1143008" cy="400110"/>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до 20.05</a:t>
            </a:r>
            <a:endParaRPr lang="ru-RU" sz="2000" b="1" dirty="0">
              <a:latin typeface="Times New Roman" pitchFamily="18" charset="0"/>
              <a:cs typeface="Times New Roman" pitchFamily="18" charset="0"/>
            </a:endParaRPr>
          </a:p>
        </p:txBody>
      </p:sp>
      <p:sp>
        <p:nvSpPr>
          <p:cNvPr id="18" name="TextBox 17"/>
          <p:cNvSpPr txBox="1"/>
          <p:nvPr/>
        </p:nvSpPr>
        <p:spPr>
          <a:xfrm>
            <a:off x="3784371" y="1493350"/>
            <a:ext cx="1192053" cy="656590"/>
          </a:xfrm>
          <a:prstGeom prst="rect">
            <a:avLst/>
          </a:prstGeom>
          <a:noFill/>
        </p:spPr>
        <p:txBody>
          <a:bodyPr wrap="none" lIns="36000" rIns="0" rtlCol="0">
            <a:spAutoFit/>
          </a:bodyPr>
          <a:lstStyle/>
          <a:p>
            <a:pPr>
              <a:lnSpc>
                <a:spcPts val="2160"/>
              </a:lnSpc>
            </a:pPr>
            <a:r>
              <a:rPr lang="ru-RU" sz="2000" b="1" dirty="0" smtClean="0">
                <a:latin typeface="Times New Roman" pitchFamily="18" charset="0"/>
                <a:cs typeface="Times New Roman" pitchFamily="18" charset="0"/>
              </a:rPr>
              <a:t>таб.3.1, 16</a:t>
            </a:r>
          </a:p>
          <a:p>
            <a:pPr algn="ctr">
              <a:lnSpc>
                <a:spcPts val="2160"/>
              </a:lnSpc>
            </a:pPr>
            <a:r>
              <a:rPr lang="ru-RU" sz="2000" b="1" dirty="0" smtClean="0">
                <a:latin typeface="Times New Roman" pitchFamily="18" charset="0"/>
                <a:cs typeface="Times New Roman" pitchFamily="18" charset="0"/>
              </a:rPr>
              <a:t>свод</a:t>
            </a:r>
            <a:endParaRPr lang="ru-RU" sz="2000" b="1" dirty="0">
              <a:latin typeface="Times New Roman" pitchFamily="18" charset="0"/>
              <a:cs typeface="Times New Roman" pitchFamily="18" charset="0"/>
            </a:endParaRPr>
          </a:p>
        </p:txBody>
      </p:sp>
      <p:sp>
        <p:nvSpPr>
          <p:cNvPr id="19" name="Скругленный прямоугольник 18"/>
          <p:cNvSpPr/>
          <p:nvPr/>
        </p:nvSpPr>
        <p:spPr>
          <a:xfrm>
            <a:off x="5214942" y="1285860"/>
            <a:ext cx="785818" cy="10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ФСТ</a:t>
            </a:r>
            <a:endParaRPr lang="ru-RU" sz="3000" b="1" dirty="0"/>
          </a:p>
        </p:txBody>
      </p:sp>
      <p:sp>
        <p:nvSpPr>
          <p:cNvPr id="20" name="Скругленный прямоугольник 19"/>
          <p:cNvSpPr/>
          <p:nvPr/>
        </p:nvSpPr>
        <p:spPr>
          <a:xfrm>
            <a:off x="6572264" y="2492896"/>
            <a:ext cx="2428892" cy="15001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bg2">
                    <a:lumMod val="10000"/>
                  </a:schemeClr>
                </a:solidFill>
                <a:latin typeface="Times New Roman" pitchFamily="18" charset="0"/>
                <a:cs typeface="Times New Roman" pitchFamily="18" charset="0"/>
              </a:rPr>
              <a:t>Сводный прогнозный баланс</a:t>
            </a:r>
          </a:p>
          <a:p>
            <a:pPr algn="ctr"/>
            <a:r>
              <a:rPr lang="ru-RU" sz="2000" b="1" dirty="0" smtClean="0">
                <a:solidFill>
                  <a:schemeClr val="bg2">
                    <a:lumMod val="10000"/>
                  </a:schemeClr>
                </a:solidFill>
                <a:latin typeface="Times New Roman" pitchFamily="18" charset="0"/>
                <a:cs typeface="Times New Roman" pitchFamily="18" charset="0"/>
              </a:rPr>
              <a:t>на 2015 год</a:t>
            </a:r>
            <a:endParaRPr lang="ru-RU" sz="2000" b="1" dirty="0">
              <a:solidFill>
                <a:schemeClr val="bg2">
                  <a:lumMod val="10000"/>
                </a:schemeClr>
              </a:solidFill>
              <a:latin typeface="Times New Roman" pitchFamily="18" charset="0"/>
              <a:cs typeface="Times New Roman" pitchFamily="18" charset="0"/>
            </a:endParaRPr>
          </a:p>
        </p:txBody>
      </p:sp>
      <p:sp>
        <p:nvSpPr>
          <p:cNvPr id="21" name="Скругленный прямоугольник 20"/>
          <p:cNvSpPr/>
          <p:nvPr/>
        </p:nvSpPr>
        <p:spPr>
          <a:xfrm>
            <a:off x="142844" y="4572008"/>
            <a:ext cx="714380" cy="11953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ТСО</a:t>
            </a:r>
            <a:endParaRPr lang="ru-RU" sz="3000" b="1" dirty="0"/>
          </a:p>
        </p:txBody>
      </p:sp>
      <p:sp>
        <p:nvSpPr>
          <p:cNvPr id="22" name="Штриховая стрелка вправо 21"/>
          <p:cNvSpPr/>
          <p:nvPr/>
        </p:nvSpPr>
        <p:spPr>
          <a:xfrm>
            <a:off x="928662" y="4572008"/>
            <a:ext cx="2131170" cy="1195392"/>
          </a:xfrm>
          <a:prstGeom prst="stripedRightArrow">
            <a:avLst>
              <a:gd name="adj1" fmla="val 74968"/>
              <a:gd name="adj2" fmla="val 25154"/>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3" name="TextBox 22"/>
          <p:cNvSpPr txBox="1"/>
          <p:nvPr/>
        </p:nvSpPr>
        <p:spPr>
          <a:xfrm>
            <a:off x="1277835" y="4313446"/>
            <a:ext cx="1143008" cy="400110"/>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до 15.08</a:t>
            </a:r>
            <a:endParaRPr lang="ru-RU" sz="2000" b="1" dirty="0">
              <a:latin typeface="Times New Roman" pitchFamily="18" charset="0"/>
              <a:cs typeface="Times New Roman" pitchFamily="18" charset="0"/>
            </a:endParaRPr>
          </a:p>
        </p:txBody>
      </p:sp>
      <p:sp>
        <p:nvSpPr>
          <p:cNvPr id="24" name="TextBox 23"/>
          <p:cNvSpPr txBox="1"/>
          <p:nvPr/>
        </p:nvSpPr>
        <p:spPr>
          <a:xfrm>
            <a:off x="1177593" y="4700344"/>
            <a:ext cx="1788153" cy="938719"/>
          </a:xfrm>
          <a:prstGeom prst="rect">
            <a:avLst/>
          </a:prstGeom>
          <a:noFill/>
        </p:spPr>
        <p:txBody>
          <a:bodyPr wrap="square" lIns="72000" rIns="0" rtlCol="0">
            <a:spAutoFit/>
          </a:bodyPr>
          <a:lstStyle/>
          <a:p>
            <a:pPr>
              <a:lnSpc>
                <a:spcPts val="2160"/>
              </a:lnSpc>
            </a:pPr>
            <a:r>
              <a:rPr lang="ru-RU" sz="2000" b="1" dirty="0" smtClean="0">
                <a:latin typeface="Times New Roman" pitchFamily="18" charset="0"/>
                <a:cs typeface="Times New Roman" pitchFamily="18" charset="0"/>
              </a:rPr>
              <a:t>уточненные</a:t>
            </a:r>
          </a:p>
          <a:p>
            <a:pPr>
              <a:lnSpc>
                <a:spcPts val="2160"/>
              </a:lnSpc>
            </a:pPr>
            <a:r>
              <a:rPr lang="ru-RU" sz="2000" b="1" dirty="0" smtClean="0">
                <a:latin typeface="Times New Roman" pitchFamily="18" charset="0"/>
                <a:cs typeface="Times New Roman" pitchFamily="18" charset="0"/>
              </a:rPr>
              <a:t>предложения</a:t>
            </a:r>
          </a:p>
          <a:p>
            <a:pPr>
              <a:lnSpc>
                <a:spcPts val="2160"/>
              </a:lnSpc>
            </a:pPr>
            <a:r>
              <a:rPr lang="ru-RU" sz="2000" b="1" dirty="0" smtClean="0">
                <a:latin typeface="Times New Roman" pitchFamily="18" charset="0"/>
                <a:cs typeface="Times New Roman" pitchFamily="18" charset="0"/>
              </a:rPr>
              <a:t>таб.3.1, 16</a:t>
            </a:r>
            <a:endParaRPr lang="ru-RU" sz="2000" b="1" dirty="0">
              <a:latin typeface="Times New Roman" pitchFamily="18" charset="0"/>
              <a:cs typeface="Times New Roman" pitchFamily="18" charset="0"/>
            </a:endParaRPr>
          </a:p>
        </p:txBody>
      </p:sp>
      <p:sp>
        <p:nvSpPr>
          <p:cNvPr id="25" name="Скругленный прямоугольник 24"/>
          <p:cNvSpPr/>
          <p:nvPr/>
        </p:nvSpPr>
        <p:spPr>
          <a:xfrm>
            <a:off x="3143240" y="4572008"/>
            <a:ext cx="714380" cy="11953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УТР</a:t>
            </a:r>
            <a:endParaRPr lang="ru-RU" sz="3000" b="1" dirty="0"/>
          </a:p>
        </p:txBody>
      </p:sp>
      <p:sp>
        <p:nvSpPr>
          <p:cNvPr id="27" name="TextBox 26"/>
          <p:cNvSpPr txBox="1"/>
          <p:nvPr/>
        </p:nvSpPr>
        <p:spPr>
          <a:xfrm>
            <a:off x="4158368" y="4561743"/>
            <a:ext cx="1216927" cy="1220847"/>
          </a:xfrm>
          <a:prstGeom prst="rect">
            <a:avLst/>
          </a:prstGeom>
          <a:noFill/>
        </p:spPr>
        <p:txBody>
          <a:bodyPr wrap="none" lIns="72000" rIns="0" rtlCol="0">
            <a:spAutoFit/>
          </a:bodyPr>
          <a:lstStyle/>
          <a:p>
            <a:pPr>
              <a:lnSpc>
                <a:spcPts val="2160"/>
              </a:lnSpc>
            </a:pPr>
            <a:r>
              <a:rPr lang="ru-RU" sz="1500" b="1" dirty="0" smtClean="0">
                <a:latin typeface="Times New Roman" pitchFamily="18" charset="0"/>
                <a:cs typeface="Times New Roman" pitchFamily="18" charset="0"/>
              </a:rPr>
              <a:t>сводные</a:t>
            </a:r>
          </a:p>
          <a:p>
            <a:pPr>
              <a:lnSpc>
                <a:spcPts val="2160"/>
              </a:lnSpc>
            </a:pPr>
            <a:r>
              <a:rPr lang="ru-RU" sz="1500" b="1" dirty="0" smtClean="0">
                <a:latin typeface="Times New Roman" pitchFamily="18" charset="0"/>
                <a:cs typeface="Times New Roman" pitchFamily="18" charset="0"/>
              </a:rPr>
              <a:t>уточненные</a:t>
            </a:r>
          </a:p>
          <a:p>
            <a:pPr>
              <a:lnSpc>
                <a:spcPts val="2160"/>
              </a:lnSpc>
            </a:pPr>
            <a:r>
              <a:rPr lang="ru-RU" sz="1500" b="1" dirty="0" smtClean="0">
                <a:latin typeface="Times New Roman" pitchFamily="18" charset="0"/>
                <a:cs typeface="Times New Roman" pitchFamily="18" charset="0"/>
              </a:rPr>
              <a:t>предложения</a:t>
            </a:r>
          </a:p>
          <a:p>
            <a:pPr>
              <a:lnSpc>
                <a:spcPts val="2160"/>
              </a:lnSpc>
            </a:pPr>
            <a:r>
              <a:rPr lang="ru-RU" sz="1500" b="1" dirty="0" smtClean="0">
                <a:latin typeface="Times New Roman" pitchFamily="18" charset="0"/>
                <a:cs typeface="Times New Roman" pitchFamily="18" charset="0"/>
              </a:rPr>
              <a:t>таб.3.1 свод</a:t>
            </a:r>
            <a:endParaRPr lang="ru-RU" sz="1500" b="1" dirty="0">
              <a:latin typeface="Times New Roman" pitchFamily="18" charset="0"/>
              <a:cs typeface="Times New Roman" pitchFamily="18" charset="0"/>
            </a:endParaRPr>
          </a:p>
        </p:txBody>
      </p:sp>
      <p:sp>
        <p:nvSpPr>
          <p:cNvPr id="31" name="TextBox 30"/>
          <p:cNvSpPr txBox="1"/>
          <p:nvPr/>
        </p:nvSpPr>
        <p:spPr>
          <a:xfrm>
            <a:off x="4071557" y="4217100"/>
            <a:ext cx="1143008" cy="400110"/>
          </a:xfrm>
          <a:prstGeom prst="rect">
            <a:avLst/>
          </a:prstGeom>
          <a:noFill/>
        </p:spPr>
        <p:txBody>
          <a:bodyPr wrap="square" rtlCol="0">
            <a:spAutoFit/>
          </a:bodyPr>
          <a:lstStyle/>
          <a:p>
            <a:r>
              <a:rPr lang="ru-RU" sz="2000" b="1" dirty="0" smtClean="0">
                <a:latin typeface="Times New Roman" pitchFamily="18" charset="0"/>
                <a:cs typeface="Times New Roman" pitchFamily="18" charset="0"/>
              </a:rPr>
              <a:t>до 01.09</a:t>
            </a:r>
            <a:endParaRPr lang="ru-RU" sz="2000" b="1" dirty="0">
              <a:latin typeface="Times New Roman" pitchFamily="18" charset="0"/>
              <a:cs typeface="Times New Roman" pitchFamily="18" charset="0"/>
            </a:endParaRPr>
          </a:p>
        </p:txBody>
      </p:sp>
      <p:sp>
        <p:nvSpPr>
          <p:cNvPr id="32" name="Скругленный прямоугольник 31"/>
          <p:cNvSpPr/>
          <p:nvPr/>
        </p:nvSpPr>
        <p:spPr>
          <a:xfrm>
            <a:off x="5650600" y="4572008"/>
            <a:ext cx="785818" cy="11953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3000" b="1" dirty="0" smtClean="0"/>
              <a:t>ФСТ</a:t>
            </a:r>
            <a:endParaRPr lang="ru-RU" sz="3000" b="1" dirty="0"/>
          </a:p>
        </p:txBody>
      </p:sp>
      <p:sp>
        <p:nvSpPr>
          <p:cNvPr id="35" name="Стрелка углом вверх 34"/>
          <p:cNvSpPr/>
          <p:nvPr/>
        </p:nvSpPr>
        <p:spPr>
          <a:xfrm>
            <a:off x="6572265" y="4111423"/>
            <a:ext cx="1960175" cy="1431908"/>
          </a:xfrm>
          <a:prstGeom prst="bentUpArrow">
            <a:avLst>
              <a:gd name="adj1" fmla="val 34118"/>
              <a:gd name="adj2" fmla="val 47995"/>
              <a:gd name="adj3" fmla="val 25000"/>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TextBox 37"/>
          <p:cNvSpPr txBox="1"/>
          <p:nvPr/>
        </p:nvSpPr>
        <p:spPr>
          <a:xfrm>
            <a:off x="6643702" y="5048861"/>
            <a:ext cx="1143008"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до 01.11</a:t>
            </a:r>
            <a:endParaRPr lang="ru-RU" sz="2000" b="1" dirty="0">
              <a:latin typeface="Times New Roman" pitchFamily="18" charset="0"/>
              <a:cs typeface="Times New Roman" pitchFamily="18" charset="0"/>
            </a:endParaRPr>
          </a:p>
        </p:txBody>
      </p:sp>
      <p:sp>
        <p:nvSpPr>
          <p:cNvPr id="39" name="Стрелка углом 38"/>
          <p:cNvSpPr/>
          <p:nvPr/>
        </p:nvSpPr>
        <p:spPr>
          <a:xfrm rot="5400000">
            <a:off x="6681185" y="819748"/>
            <a:ext cx="996603" cy="2214578"/>
          </a:xfrm>
          <a:prstGeom prst="bentArrow">
            <a:avLst>
              <a:gd name="adj1" fmla="val 48371"/>
              <a:gd name="adj2" fmla="val 48894"/>
              <a:gd name="adj3" fmla="val 27274"/>
              <a:gd name="adj4" fmla="val 0"/>
            </a:avLst>
          </a:prstGeom>
          <a:solidFill>
            <a:schemeClr val="accent2">
              <a:lumMod val="20000"/>
              <a:lumOff val="80000"/>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1" name="TextBox 40"/>
          <p:cNvSpPr txBox="1"/>
          <p:nvPr/>
        </p:nvSpPr>
        <p:spPr>
          <a:xfrm>
            <a:off x="6447137" y="1466275"/>
            <a:ext cx="1143008" cy="400110"/>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до 01.07</a:t>
            </a:r>
            <a:endParaRPr lang="ru-RU" sz="2000" b="1" dirty="0">
              <a:latin typeface="Times New Roman" pitchFamily="18" charset="0"/>
              <a:cs typeface="Times New Roman" pitchFamily="18" charset="0"/>
            </a:endParaRPr>
          </a:p>
        </p:txBody>
      </p:sp>
      <p:sp>
        <p:nvSpPr>
          <p:cNvPr id="3" name="Номер слайда 2"/>
          <p:cNvSpPr>
            <a:spLocks noGrp="1"/>
          </p:cNvSpPr>
          <p:nvPr>
            <p:ph type="sldNum" sz="quarter" idx="12"/>
          </p:nvPr>
        </p:nvSpPr>
        <p:spPr>
          <a:xfrm>
            <a:off x="6942993" y="6381328"/>
            <a:ext cx="2133600" cy="365125"/>
          </a:xfrm>
        </p:spPr>
        <p:txBody>
          <a:bodyPr/>
          <a:lstStyle/>
          <a:p>
            <a:pPr>
              <a:defRPr/>
            </a:pPr>
            <a:r>
              <a:rPr lang="ru-RU" dirty="0" smtClean="0">
                <a:solidFill>
                  <a:prstClr val="black">
                    <a:tint val="75000"/>
                  </a:prstClr>
                </a:solidFill>
              </a:rPr>
              <a:t>5</a:t>
            </a:r>
            <a:endParaRPr lang="ru-RU" dirty="0">
              <a:solidFill>
                <a:prstClr val="black">
                  <a:tint val="75000"/>
                </a:prstClr>
              </a:solidFill>
            </a:endParaRPr>
          </a:p>
        </p:txBody>
      </p:sp>
      <p:sp>
        <p:nvSpPr>
          <p:cNvPr id="5" name="Прямоугольник 4"/>
          <p:cNvSpPr/>
          <p:nvPr/>
        </p:nvSpPr>
        <p:spPr>
          <a:xfrm>
            <a:off x="107665" y="2492894"/>
            <a:ext cx="4572000" cy="1323439"/>
          </a:xfrm>
          <a:prstGeom prst="rect">
            <a:avLst/>
          </a:prstGeom>
        </p:spPr>
        <p:txBody>
          <a:bodyPr>
            <a:spAutoFit/>
          </a:bodyPr>
          <a:lstStyle/>
          <a:p>
            <a:pPr algn="ctr"/>
            <a:r>
              <a:rPr lang="ru-RU" sz="1600" dirty="0" smtClean="0">
                <a:latin typeface="Times New Roman" pitchFamily="18" charset="0"/>
                <a:cs typeface="Times New Roman" pitchFamily="18" charset="0"/>
              </a:rPr>
              <a:t>Заявленные прогнозные объемы передачи электрической энергии (мощности) в обязательном порядке должны быть согласованы со смежными сетевыми организациями, а также с </a:t>
            </a:r>
            <a:r>
              <a:rPr lang="ru-RU" sz="1600" dirty="0" err="1" smtClean="0">
                <a:latin typeface="Times New Roman" pitchFamily="18" charset="0"/>
                <a:cs typeface="Times New Roman" pitchFamily="18" charset="0"/>
              </a:rPr>
              <a:t>энергосбытовыми</a:t>
            </a:r>
            <a:r>
              <a:rPr lang="ru-RU" sz="1600" dirty="0" smtClean="0">
                <a:latin typeface="Times New Roman" pitchFamily="18" charset="0"/>
                <a:cs typeface="Times New Roman" pitchFamily="18" charset="0"/>
              </a:rPr>
              <a:t> организациями</a:t>
            </a:r>
            <a:endParaRPr lang="ru-RU" sz="1600" dirty="0">
              <a:latin typeface="Times New Roman" pitchFamily="18" charset="0"/>
              <a:cs typeface="Times New Roman" pitchFamily="18" charset="0"/>
            </a:endParaRPr>
          </a:p>
        </p:txBody>
      </p:sp>
      <p:sp>
        <p:nvSpPr>
          <p:cNvPr id="6" name="Прямоугольник 5"/>
          <p:cNvSpPr/>
          <p:nvPr/>
        </p:nvSpPr>
        <p:spPr>
          <a:xfrm>
            <a:off x="4536793" y="2236699"/>
            <a:ext cx="575799" cy="1785104"/>
          </a:xfrm>
          <a:prstGeom prst="rect">
            <a:avLst/>
          </a:prstGeom>
        </p:spPr>
        <p:txBody>
          <a:bodyPr wrap="none">
            <a:spAutoFit/>
          </a:bodyPr>
          <a:lstStyle/>
          <a:p>
            <a:pPr algn="ctr"/>
            <a:r>
              <a:rPr lang="ru-RU" sz="11000" dirty="0">
                <a:solidFill>
                  <a:srgbClr val="FF0000"/>
                </a:solidFil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Нашивка 16"/>
          <p:cNvSpPr/>
          <p:nvPr/>
        </p:nvSpPr>
        <p:spPr>
          <a:xfrm>
            <a:off x="1658813" y="531576"/>
            <a:ext cx="5214974" cy="1063445"/>
          </a:xfrm>
          <a:prstGeom prst="chevron">
            <a:avLst/>
          </a:prstGeom>
          <a:solidFill>
            <a:schemeClr val="tx2">
              <a:lumMod val="40000"/>
              <a:lumOff val="60000"/>
              <a:alpha val="6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ctr"/>
          <a:lstStyle/>
          <a:p>
            <a:pPr algn="ctr"/>
            <a:r>
              <a:rPr lang="ru-RU" sz="1600" b="1" u="sng"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ДО 1 МАЯ</a:t>
            </a:r>
          </a:p>
          <a:p>
            <a:pPr algn="ctr"/>
            <a:r>
              <a:rPr lang="ru-RU" sz="1400" b="1" dirty="0" smtClean="0">
                <a:solidFill>
                  <a:schemeClr val="tx1"/>
                </a:solidFill>
                <a:latin typeface="Times New Roman" pitchFamily="18" charset="0"/>
                <a:cs typeface="Times New Roman" pitchFamily="18" charset="0"/>
              </a:rPr>
              <a:t>ЗАЯВЛЕНИЕ (п.12 Правил)</a:t>
            </a:r>
          </a:p>
          <a:p>
            <a:pPr algn="ctr"/>
            <a:r>
              <a:rPr lang="ru-RU" sz="1400" b="1" dirty="0" smtClean="0">
                <a:solidFill>
                  <a:schemeClr val="tx1"/>
                </a:solidFill>
                <a:latin typeface="Times New Roman" pitchFamily="18" charset="0"/>
                <a:cs typeface="Times New Roman" pitchFamily="18" charset="0"/>
              </a:rPr>
              <a:t>+ расчетные </a:t>
            </a:r>
            <a:r>
              <a:rPr lang="ru-RU" sz="1400" b="1" dirty="0">
                <a:solidFill>
                  <a:schemeClr val="tx1"/>
                </a:solidFill>
                <a:latin typeface="Times New Roman" pitchFamily="18" charset="0"/>
                <a:cs typeface="Times New Roman" pitchFamily="18" charset="0"/>
              </a:rPr>
              <a:t>таблицы (МУ № 20-э/2 п.57</a:t>
            </a:r>
            <a:r>
              <a:rPr lang="ru-RU" sz="1400" b="1" dirty="0" smtClean="0">
                <a:solidFill>
                  <a:schemeClr val="tx1"/>
                </a:solidFill>
                <a:latin typeface="Times New Roman" pitchFamily="18" charset="0"/>
                <a:cs typeface="Times New Roman" pitchFamily="18" charset="0"/>
              </a:rPr>
              <a:t>)</a:t>
            </a:r>
            <a:r>
              <a:rPr lang="ru-RU" sz="1400" b="1" dirty="0">
                <a:solidFill>
                  <a:schemeClr val="tx1"/>
                </a:solidFill>
                <a:latin typeface="Times New Roman" pitchFamily="18" charset="0"/>
                <a:cs typeface="Times New Roman" pitchFamily="18" charset="0"/>
              </a:rPr>
              <a:t> </a:t>
            </a:r>
            <a:endParaRPr lang="ru-RU" sz="1400" b="1" dirty="0" smtClean="0">
              <a:solidFill>
                <a:schemeClr val="tx1"/>
              </a:solidFill>
              <a:latin typeface="Times New Roman" pitchFamily="18" charset="0"/>
              <a:cs typeface="Times New Roman" pitchFamily="18" charset="0"/>
            </a:endParaRPr>
          </a:p>
          <a:p>
            <a:pPr algn="ctr"/>
            <a:r>
              <a:rPr lang="ru-RU" sz="1400" b="1" dirty="0" smtClean="0">
                <a:solidFill>
                  <a:schemeClr val="tx1"/>
                </a:solidFill>
                <a:latin typeface="Times New Roman" pitchFamily="18" charset="0"/>
                <a:cs typeface="Times New Roman" pitchFamily="18" charset="0"/>
              </a:rPr>
              <a:t>+ обосновывающие материалы (п.17 Правил)</a:t>
            </a:r>
          </a:p>
          <a:p>
            <a:pPr algn="ctr"/>
            <a:endParaRPr lang="ru-RU" sz="1400" dirty="0">
              <a:solidFill>
                <a:schemeClr val="tx1"/>
              </a:solidFill>
              <a:latin typeface="Times New Roman" pitchFamily="18" charset="0"/>
              <a:cs typeface="Times New Roman" pitchFamily="18" charset="0"/>
            </a:endParaRPr>
          </a:p>
        </p:txBody>
      </p:sp>
      <p:pic>
        <p:nvPicPr>
          <p:cNvPr id="2"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291091" y="148709"/>
            <a:ext cx="7673248" cy="369332"/>
          </a:xfrm>
          <a:prstGeom prst="rect">
            <a:avLst/>
          </a:prstGeom>
        </p:spPr>
        <p:txBody>
          <a:bodyPr wrap="square">
            <a:spAutoFit/>
          </a:bodyPr>
          <a:lstStyle/>
          <a:p>
            <a:pPr algn="ctr"/>
            <a:r>
              <a:rPr lang="ru-RU" b="1" dirty="0" smtClean="0">
                <a:latin typeface="Times New Roman" pitchFamily="18" charset="0"/>
                <a:cs typeface="Times New Roman" pitchFamily="18" charset="0"/>
              </a:rPr>
              <a:t>Порядок направления заявлений об установлении тарифов на 2015 год </a:t>
            </a:r>
            <a:endParaRPr lang="ru-RU" dirty="0">
              <a:latin typeface="Times New Roman" pitchFamily="18" charset="0"/>
              <a:cs typeface="Times New Roman" pitchFamily="18" charset="0"/>
            </a:endParaRPr>
          </a:p>
        </p:txBody>
      </p:sp>
      <p:sp>
        <p:nvSpPr>
          <p:cNvPr id="6" name="TextBox 5"/>
          <p:cNvSpPr txBox="1"/>
          <p:nvPr/>
        </p:nvSpPr>
        <p:spPr>
          <a:xfrm>
            <a:off x="928662" y="3714752"/>
            <a:ext cx="7858180" cy="323165"/>
          </a:xfrm>
          <a:prstGeom prst="rect">
            <a:avLst/>
          </a:prstGeom>
          <a:noFill/>
        </p:spPr>
        <p:txBody>
          <a:bodyPr wrap="square" rtlCol="0">
            <a:spAutoFit/>
          </a:bodyPr>
          <a:lstStyle/>
          <a:p>
            <a:endParaRPr lang="ru-RU" sz="1500" dirty="0">
              <a:latin typeface="Times New Roman" pitchFamily="18" charset="0"/>
              <a:cs typeface="Times New Roman" pitchFamily="18" charset="0"/>
            </a:endParaRPr>
          </a:p>
        </p:txBody>
      </p:sp>
      <p:sp>
        <p:nvSpPr>
          <p:cNvPr id="7" name="TextBox 6"/>
          <p:cNvSpPr txBox="1"/>
          <p:nvPr/>
        </p:nvSpPr>
        <p:spPr>
          <a:xfrm>
            <a:off x="291091" y="1595021"/>
            <a:ext cx="8681360" cy="5262979"/>
          </a:xfrm>
          <a:prstGeom prst="rect">
            <a:avLst/>
          </a:prstGeom>
          <a:noFill/>
          <a:effectLst>
            <a:glow rad="63500">
              <a:schemeClr val="accent3">
                <a:satMod val="175000"/>
                <a:alpha val="40000"/>
              </a:schemeClr>
            </a:glow>
          </a:effectLst>
          <a:scene3d>
            <a:camera prst="orthographicFront"/>
            <a:lightRig rig="threePt" dir="t"/>
          </a:scene3d>
          <a:sp3d>
            <a:bevelT w="165100" prst="coolSlant"/>
          </a:sp3d>
        </p:spPr>
        <p:txBody>
          <a:bodyPr wrap="square" lIns="36000" rtlCol="0">
            <a:spAutoFit/>
          </a:bodyPr>
          <a:lstStyle/>
          <a:p>
            <a:pPr marL="285750" indent="-285750" algn="just">
              <a:buFont typeface="Wingdings" pitchFamily="2" charset="2"/>
              <a:buChar char="Ø"/>
            </a:pPr>
            <a:r>
              <a:rPr lang="ru-RU" sz="1500" dirty="0" smtClean="0">
                <a:latin typeface="Times New Roman" pitchFamily="18" charset="0"/>
                <a:cs typeface="Times New Roman" pitchFamily="18" charset="0"/>
              </a:rPr>
              <a:t>ТСО прикладывает к заявлению документы, которые имеют значение для установления тарифов</a:t>
            </a:r>
          </a:p>
          <a:p>
            <a:pPr algn="just"/>
            <a:r>
              <a:rPr lang="ru-RU" sz="1500" dirty="0" smtClean="0">
                <a:latin typeface="Times New Roman" pitchFamily="18" charset="0"/>
                <a:cs typeface="Times New Roman" pitchFamily="18" charset="0"/>
              </a:rPr>
              <a:t>       и подтверждения их экономической обоснованности.</a:t>
            </a:r>
          </a:p>
          <a:p>
            <a:pPr marL="285750" indent="-285750" algn="just">
              <a:buFont typeface="Wingdings" pitchFamily="2" charset="2"/>
              <a:buChar char="Ø"/>
            </a:pPr>
            <a:r>
              <a:rPr lang="ru-RU" sz="1500" dirty="0">
                <a:latin typeface="Times New Roman" pitchFamily="18" charset="0"/>
                <a:cs typeface="Times New Roman" pitchFamily="18" charset="0"/>
              </a:rPr>
              <a:t>Документы должны содержать достоверные сведения. Ответственность за достоверность </a:t>
            </a:r>
          </a:p>
          <a:p>
            <a:pPr algn="just"/>
            <a:r>
              <a:rPr lang="ru-RU" sz="1500" dirty="0">
                <a:latin typeface="Times New Roman" pitchFamily="18" charset="0"/>
                <a:cs typeface="Times New Roman" pitchFamily="18" charset="0"/>
              </a:rPr>
              <a:t>      сведений несет субъект тарифного регулирования.</a:t>
            </a:r>
          </a:p>
          <a:p>
            <a:pPr marL="285750" indent="-285750" algn="just">
              <a:buFont typeface="Wingdings" pitchFamily="2" charset="2"/>
              <a:buChar char="Ø"/>
            </a:pPr>
            <a:r>
              <a:rPr lang="ru-RU" sz="1500" dirty="0" smtClean="0">
                <a:latin typeface="Times New Roman" pitchFamily="18" charset="0"/>
                <a:cs typeface="Times New Roman" pitchFamily="18" charset="0"/>
              </a:rPr>
              <a:t>Документы представляются в одном экземпляре, должны быть скреплены в папке, пронумерованы </a:t>
            </a:r>
          </a:p>
          <a:p>
            <a:pPr algn="just"/>
            <a:r>
              <a:rPr lang="ru-RU" sz="1500" dirty="0">
                <a:latin typeface="Times New Roman" pitchFamily="18" charset="0"/>
                <a:cs typeface="Times New Roman" pitchFamily="18" charset="0"/>
              </a:rPr>
              <a:t> </a:t>
            </a:r>
            <a:r>
              <a:rPr lang="ru-RU" sz="1500" dirty="0" smtClean="0">
                <a:latin typeface="Times New Roman" pitchFamily="18" charset="0"/>
                <a:cs typeface="Times New Roman" pitchFamily="18" charset="0"/>
              </a:rPr>
              <a:t>     и содержать перечень (содержание). </a:t>
            </a:r>
          </a:p>
          <a:p>
            <a:pPr marL="285750" indent="-285750" algn="just">
              <a:buFont typeface="Wingdings" pitchFamily="2" charset="2"/>
              <a:buChar char="Ø"/>
            </a:pPr>
            <a:r>
              <a:rPr lang="ru-RU" sz="1500" dirty="0" smtClean="0">
                <a:latin typeface="Times New Roman" pitchFamily="18" charset="0"/>
                <a:cs typeface="Times New Roman" pitchFamily="18" charset="0"/>
              </a:rPr>
              <a:t>Копии документов должны быть заверены печатью организации и подписью ответственного лица.</a:t>
            </a:r>
          </a:p>
          <a:p>
            <a:pPr marL="285750" indent="-285750" algn="just">
              <a:buFont typeface="Wingdings" pitchFamily="2" charset="2"/>
              <a:buChar char="Ø"/>
            </a:pPr>
            <a:endParaRPr lang="ru-RU" sz="1500" dirty="0" smtClean="0">
              <a:latin typeface="Times New Roman" pitchFamily="18" charset="0"/>
              <a:cs typeface="Times New Roman" pitchFamily="18" charset="0"/>
            </a:endParaRPr>
          </a:p>
          <a:p>
            <a:pPr algn="ctr"/>
            <a:r>
              <a:rPr lang="ru-RU" sz="1600" b="1" dirty="0" smtClean="0">
                <a:latin typeface="Times New Roman" pitchFamily="18" charset="0"/>
                <a:cs typeface="Times New Roman" pitchFamily="18" charset="0"/>
              </a:rPr>
              <a:t>Документы рекомендуется прилагать к заявлению в следующем порядке:</a:t>
            </a:r>
          </a:p>
          <a:p>
            <a:pPr marL="342900" indent="-342900">
              <a:buFont typeface="+mj-lt"/>
              <a:buAutoNum type="arabicPeriod"/>
            </a:pPr>
            <a:r>
              <a:rPr lang="ru-RU" sz="1600" u="sng" dirty="0" smtClean="0">
                <a:latin typeface="Times New Roman" pitchFamily="18" charset="0"/>
                <a:cs typeface="Times New Roman" pitchFamily="18" charset="0"/>
              </a:rPr>
              <a:t>Пояснительная записка </a:t>
            </a:r>
            <a:r>
              <a:rPr lang="ru-RU" sz="1600" dirty="0" smtClean="0">
                <a:latin typeface="Times New Roman" pitchFamily="18" charset="0"/>
                <a:cs typeface="Times New Roman" pitchFamily="18" charset="0"/>
              </a:rPr>
              <a:t> (</a:t>
            </a:r>
            <a:r>
              <a:rPr lang="en-AU" sz="1400" dirty="0" err="1" smtClean="0">
                <a:latin typeface="Times New Roman" pitchFamily="18" charset="0"/>
                <a:cs typeface="Times New Roman" pitchFamily="18" charset="0"/>
              </a:rPr>
              <a:t>кратк</a:t>
            </a:r>
            <a:r>
              <a:rPr lang="ru-RU" sz="1400" dirty="0" err="1" smtClean="0">
                <a:latin typeface="Times New Roman" pitchFamily="18" charset="0"/>
                <a:cs typeface="Times New Roman" pitchFamily="18" charset="0"/>
              </a:rPr>
              <a:t>ая</a:t>
            </a:r>
            <a:r>
              <a:rPr lang="ru-RU" sz="1400" dirty="0" smtClean="0">
                <a:latin typeface="Times New Roman" pitchFamily="18" charset="0"/>
                <a:cs typeface="Times New Roman" pitchFamily="18" charset="0"/>
              </a:rPr>
              <a:t> характеристика </a:t>
            </a:r>
            <a:r>
              <a:rPr lang="en-AU" sz="1400" dirty="0" err="1" smtClean="0">
                <a:latin typeface="Times New Roman" pitchFamily="18" charset="0"/>
                <a:cs typeface="Times New Roman" pitchFamily="18" charset="0"/>
              </a:rPr>
              <a:t>организации</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расшифровка</a:t>
            </a:r>
            <a:r>
              <a:rPr lang="en-AU" sz="1400" dirty="0">
                <a:latin typeface="Times New Roman" pitchFamily="18" charset="0"/>
                <a:cs typeface="Times New Roman" pitchFamily="18" charset="0"/>
              </a:rPr>
              <a:t> и </a:t>
            </a:r>
            <a:r>
              <a:rPr lang="en-AU" sz="1400" dirty="0" err="1">
                <a:latin typeface="Times New Roman" pitchFamily="18" charset="0"/>
                <a:cs typeface="Times New Roman" pitchFamily="18" charset="0"/>
              </a:rPr>
              <a:t>пояснения</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по</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всем</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статьям</a:t>
            </a:r>
            <a:r>
              <a:rPr lang="en-A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затрат</a:t>
            </a:r>
            <a:r>
              <a:rPr lang="en-AU" sz="1400" dirty="0" smtClean="0">
                <a:latin typeface="Times New Roman" pitchFamily="18" charset="0"/>
                <a:cs typeface="Times New Roman" pitchFamily="18" charset="0"/>
              </a:rPr>
              <a:t> </a:t>
            </a:r>
            <a:r>
              <a:rPr lang="en-AU" sz="1400" dirty="0">
                <a:latin typeface="Times New Roman" pitchFamily="18" charset="0"/>
                <a:cs typeface="Times New Roman" pitchFamily="18" charset="0"/>
              </a:rPr>
              <a:t>и </a:t>
            </a:r>
            <a:r>
              <a:rPr lang="en-AU" sz="1400" dirty="0" err="1" smtClean="0">
                <a:latin typeface="Times New Roman" pitchFamily="18" charset="0"/>
                <a:cs typeface="Times New Roman" pitchFamily="18" charset="0"/>
              </a:rPr>
              <a:t>прибыли</a:t>
            </a:r>
            <a:r>
              <a:rPr lang="ru-RU" sz="1400" dirty="0" smtClean="0">
                <a:latin typeface="Times New Roman" pitchFamily="18" charset="0"/>
                <a:cs typeface="Times New Roman" pitchFamily="18" charset="0"/>
              </a:rPr>
              <a:t> со ссылкой на расчетные и обосновывающие материалы, </a:t>
            </a:r>
            <a:r>
              <a:rPr lang="en-AU" sz="1400" dirty="0" err="1" smtClean="0">
                <a:latin typeface="Times New Roman" pitchFamily="18" charset="0"/>
                <a:cs typeface="Times New Roman" pitchFamily="18" charset="0"/>
              </a:rPr>
              <a:t>анализ</a:t>
            </a:r>
            <a:r>
              <a:rPr lang="en-AU" sz="1400" dirty="0" smtClean="0">
                <a:latin typeface="Times New Roman" pitchFamily="18" charset="0"/>
                <a:cs typeface="Times New Roman" pitchFamily="18" charset="0"/>
              </a:rPr>
              <a:t> </a:t>
            </a:r>
            <a:r>
              <a:rPr lang="en-AU" sz="1400" dirty="0" err="1">
                <a:latin typeface="Times New Roman" pitchFamily="18" charset="0"/>
                <a:cs typeface="Times New Roman" pitchFamily="18" charset="0"/>
              </a:rPr>
              <a:t>хозяйственной</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деятельности</a:t>
            </a:r>
            <a:r>
              <a:rPr lang="en-AU" sz="1400" dirty="0">
                <a:latin typeface="Times New Roman" pitchFamily="18" charset="0"/>
                <a:cs typeface="Times New Roman" pitchFamily="18" charset="0"/>
              </a:rPr>
              <a:t> </a:t>
            </a:r>
            <a:r>
              <a:rPr lang="en-AU" sz="1400" dirty="0" err="1">
                <a:latin typeface="Times New Roman" pitchFamily="18" charset="0"/>
                <a:cs typeface="Times New Roman" pitchFamily="18" charset="0"/>
              </a:rPr>
              <a:t>за</a:t>
            </a:r>
            <a:r>
              <a:rPr lang="en-A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истекший отчетный период);</a:t>
            </a:r>
          </a:p>
          <a:p>
            <a:pPr marL="342900" indent="-342900">
              <a:buFont typeface="+mj-lt"/>
              <a:buAutoNum type="arabicPeriod"/>
            </a:pPr>
            <a:r>
              <a:rPr lang="ru-RU" sz="1600" u="sng" dirty="0" smtClean="0">
                <a:latin typeface="Times New Roman" pitchFamily="18" charset="0"/>
                <a:cs typeface="Times New Roman" pitchFamily="18" charset="0"/>
              </a:rPr>
              <a:t>Д</a:t>
            </a:r>
            <a:r>
              <a:rPr lang="en-AU" sz="1600" u="sng" dirty="0" err="1" smtClean="0">
                <a:latin typeface="Times New Roman" pitchFamily="18" charset="0"/>
                <a:cs typeface="Times New Roman" pitchFamily="18" charset="0"/>
              </a:rPr>
              <a:t>окумент</a:t>
            </a:r>
            <a:r>
              <a:rPr lang="ru-RU" sz="1600" u="sng" dirty="0" smtClean="0">
                <a:latin typeface="Times New Roman" pitchFamily="18" charset="0"/>
                <a:cs typeface="Times New Roman" pitchFamily="18" charset="0"/>
              </a:rPr>
              <a:t>ы</a:t>
            </a:r>
            <a:r>
              <a:rPr lang="en-AU" sz="1600" u="sng" dirty="0" smtClean="0">
                <a:latin typeface="Times New Roman" pitchFamily="18" charset="0"/>
                <a:cs typeface="Times New Roman" pitchFamily="18" charset="0"/>
              </a:rPr>
              <a:t> </a:t>
            </a:r>
            <a:r>
              <a:rPr lang="en-AU" sz="1600" u="sng" dirty="0" err="1">
                <a:latin typeface="Times New Roman" pitchFamily="18" charset="0"/>
                <a:cs typeface="Times New Roman" pitchFamily="18" charset="0"/>
              </a:rPr>
              <a:t>на</a:t>
            </a:r>
            <a:r>
              <a:rPr lang="en-AU" sz="1600" u="sng" dirty="0">
                <a:latin typeface="Times New Roman" pitchFamily="18" charset="0"/>
                <a:cs typeface="Times New Roman" pitchFamily="18" charset="0"/>
              </a:rPr>
              <a:t> </a:t>
            </a:r>
            <a:r>
              <a:rPr lang="en-AU" sz="1600" u="sng" dirty="0" err="1">
                <a:latin typeface="Times New Roman" pitchFamily="18" charset="0"/>
                <a:cs typeface="Times New Roman" pitchFamily="18" charset="0"/>
              </a:rPr>
              <a:t>право</a:t>
            </a:r>
            <a:r>
              <a:rPr lang="en-AU" sz="1600" u="sng" dirty="0">
                <a:latin typeface="Times New Roman" pitchFamily="18" charset="0"/>
                <a:cs typeface="Times New Roman" pitchFamily="18" charset="0"/>
              </a:rPr>
              <a:t> </a:t>
            </a:r>
            <a:r>
              <a:rPr lang="en-AU" sz="1600" u="sng" dirty="0" err="1">
                <a:latin typeface="Times New Roman" pitchFamily="18" charset="0"/>
                <a:cs typeface="Times New Roman" pitchFamily="18" charset="0"/>
              </a:rPr>
              <a:t>владения</a:t>
            </a:r>
            <a:r>
              <a:rPr lang="en-AU" sz="1600" u="sng" dirty="0">
                <a:latin typeface="Times New Roman" pitchFamily="18" charset="0"/>
                <a:cs typeface="Times New Roman" pitchFamily="18" charset="0"/>
              </a:rPr>
              <a:t> </a:t>
            </a:r>
            <a:r>
              <a:rPr lang="en-AU" sz="1600" u="sng" dirty="0" err="1">
                <a:latin typeface="Times New Roman" pitchFamily="18" charset="0"/>
                <a:cs typeface="Times New Roman" pitchFamily="18" charset="0"/>
              </a:rPr>
              <a:t>имуществом</a:t>
            </a:r>
            <a:r>
              <a:rPr lang="en-AU" sz="1600" u="sng" dirty="0">
                <a:latin typeface="Times New Roman" pitchFamily="18" charset="0"/>
                <a:cs typeface="Times New Roman" pitchFamily="18" charset="0"/>
              </a:rPr>
              <a:t> </a:t>
            </a:r>
            <a:r>
              <a:rPr lang="en-AU" sz="1400" dirty="0" smtClean="0">
                <a:latin typeface="Times New Roman" pitchFamily="18" charset="0"/>
                <a:cs typeface="Times New Roman" pitchFamily="18" charset="0"/>
              </a:rPr>
              <a:t>(</a:t>
            </a:r>
            <a:r>
              <a:rPr lang="ru-RU" sz="1400" dirty="0" smtClean="0">
                <a:latin typeface="Times New Roman" pitchFamily="18" charset="0"/>
                <a:cs typeface="Times New Roman" pitchFamily="18" charset="0"/>
              </a:rPr>
              <a:t>свидетельства</a:t>
            </a:r>
            <a:r>
              <a:rPr lang="en-AU" sz="1400" dirty="0" smtClean="0">
                <a:latin typeface="Times New Roman" pitchFamily="18" charset="0"/>
                <a:cs typeface="Times New Roman" pitchFamily="18" charset="0"/>
              </a:rPr>
              <a:t>, </a:t>
            </a:r>
            <a:r>
              <a:rPr lang="en-AU" sz="1400" dirty="0" err="1" smtClean="0">
                <a:latin typeface="Times New Roman" pitchFamily="18" charset="0"/>
                <a:cs typeface="Times New Roman" pitchFamily="18" charset="0"/>
              </a:rPr>
              <a:t>договор</a:t>
            </a:r>
            <a:r>
              <a:rPr lang="ru-RU" sz="1400" dirty="0" smtClean="0">
                <a:latin typeface="Times New Roman" pitchFamily="18" charset="0"/>
                <a:cs typeface="Times New Roman" pitchFamily="18" charset="0"/>
              </a:rPr>
              <a:t>ы</a:t>
            </a:r>
            <a:r>
              <a:rPr lang="en-AU" sz="1400" dirty="0" smtClean="0">
                <a:latin typeface="Times New Roman" pitchFamily="18" charset="0"/>
                <a:cs typeface="Times New Roman" pitchFamily="18" charset="0"/>
              </a:rPr>
              <a:t>, </a:t>
            </a:r>
            <a:r>
              <a:rPr lang="en-AU" sz="1400" dirty="0" err="1" smtClean="0">
                <a:latin typeface="Times New Roman" pitchFamily="18" charset="0"/>
                <a:cs typeface="Times New Roman" pitchFamily="18" charset="0"/>
              </a:rPr>
              <a:t>акт</a:t>
            </a:r>
            <a:r>
              <a:rPr lang="ru-RU" sz="1400" dirty="0" smtClean="0">
                <a:latin typeface="Times New Roman" pitchFamily="18" charset="0"/>
                <a:cs typeface="Times New Roman" pitchFamily="18" charset="0"/>
              </a:rPr>
              <a:t>ы</a:t>
            </a:r>
            <a:r>
              <a:rPr lang="en-AU" sz="1400" dirty="0" smtClean="0">
                <a:latin typeface="Times New Roman" pitchFamily="18" charset="0"/>
                <a:cs typeface="Times New Roman" pitchFamily="18" charset="0"/>
              </a:rPr>
              <a:t> </a:t>
            </a:r>
            <a:r>
              <a:rPr lang="en-AU" sz="1400" dirty="0" err="1" smtClean="0">
                <a:latin typeface="Times New Roman" pitchFamily="18" charset="0"/>
                <a:cs typeface="Times New Roman" pitchFamily="18" charset="0"/>
              </a:rPr>
              <a:t>приема-передачи</a:t>
            </a:r>
            <a:r>
              <a:rPr lang="ru-RU" sz="1400" dirty="0" smtClean="0">
                <a:latin typeface="Times New Roman" pitchFamily="18" charset="0"/>
                <a:cs typeface="Times New Roman" pitchFamily="18" charset="0"/>
              </a:rPr>
              <a:t> и т.п.</a:t>
            </a:r>
            <a:r>
              <a:rPr lang="en-AU" sz="14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a:t>
            </a:r>
          </a:p>
          <a:p>
            <a:pPr marL="342900" indent="-342900">
              <a:buFont typeface="+mj-lt"/>
              <a:buAutoNum type="arabicPeriod"/>
            </a:pPr>
            <a:r>
              <a:rPr lang="ru-RU" sz="1600" u="sng" dirty="0" smtClean="0">
                <a:latin typeface="Times New Roman" pitchFamily="18" charset="0"/>
                <a:cs typeface="Times New Roman" pitchFamily="18" charset="0"/>
              </a:rPr>
              <a:t>Бухгалтерская  и  статистическая </a:t>
            </a:r>
            <a:r>
              <a:rPr lang="ru-RU" sz="1600" u="sng" dirty="0">
                <a:latin typeface="Times New Roman" pitchFamily="18" charset="0"/>
                <a:cs typeface="Times New Roman" pitchFamily="18" charset="0"/>
              </a:rPr>
              <a:t>отчетность</a:t>
            </a:r>
            <a:r>
              <a:rPr lang="ru-RU" sz="1600" dirty="0" smtClean="0">
                <a:latin typeface="Times New Roman" pitchFamily="18" charset="0"/>
                <a:cs typeface="Times New Roman" pitchFamily="18" charset="0"/>
              </a:rPr>
              <a:t>;</a:t>
            </a:r>
          </a:p>
          <a:p>
            <a:pPr marL="342900" indent="-342900">
              <a:buFont typeface="+mj-lt"/>
              <a:buAutoNum type="arabicPeriod"/>
            </a:pPr>
            <a:r>
              <a:rPr lang="ru-RU" sz="1600" u="sng" dirty="0" smtClean="0">
                <a:latin typeface="Times New Roman" pitchFamily="18" charset="0"/>
                <a:cs typeface="Times New Roman" pitchFamily="18" charset="0"/>
              </a:rPr>
              <a:t> Расчетные таблицы </a:t>
            </a:r>
            <a:r>
              <a:rPr lang="ru-RU" sz="1400" dirty="0" smtClean="0">
                <a:latin typeface="Times New Roman" pitchFamily="18" charset="0"/>
                <a:cs typeface="Times New Roman" pitchFamily="18" charset="0"/>
              </a:rPr>
              <a:t>по порядку номеров таблиц;</a:t>
            </a:r>
          </a:p>
          <a:p>
            <a:pPr marL="342900" indent="-342900">
              <a:buFont typeface="+mj-lt"/>
              <a:buAutoNum type="arabicPeriod"/>
            </a:pPr>
            <a:r>
              <a:rPr lang="ru-RU" sz="1600" u="sng" dirty="0">
                <a:latin typeface="Times New Roman" pitchFamily="18" charset="0"/>
                <a:cs typeface="Times New Roman" pitchFamily="18" charset="0"/>
              </a:rPr>
              <a:t>Дополнительные расчеты </a:t>
            </a:r>
            <a:r>
              <a:rPr lang="ru-RU" sz="1400" u="sng" dirty="0">
                <a:latin typeface="Times New Roman" pitchFamily="18" charset="0"/>
                <a:cs typeface="Times New Roman" pitchFamily="18" charset="0"/>
              </a:rPr>
              <a:t>(</a:t>
            </a:r>
            <a:r>
              <a:rPr lang="ru-RU" sz="1400" dirty="0">
                <a:latin typeface="Times New Roman" pitchFamily="18" charset="0"/>
                <a:cs typeface="Times New Roman" pitchFamily="18" charset="0"/>
              </a:rPr>
              <a:t>по производственным показателям, по статьям затрат и прибыли</a:t>
            </a:r>
            <a:r>
              <a:rPr lang="ru-RU" sz="1400" dirty="0" smtClean="0">
                <a:latin typeface="Times New Roman" pitchFamily="18" charset="0"/>
                <a:cs typeface="Times New Roman" pitchFamily="18" charset="0"/>
              </a:rPr>
              <a:t>);</a:t>
            </a:r>
          </a:p>
          <a:p>
            <a:pPr marL="342900" indent="-342900">
              <a:buFont typeface="+mj-lt"/>
              <a:buAutoNum type="arabicPeriod"/>
            </a:pPr>
            <a:r>
              <a:rPr lang="ru-RU" sz="1600" u="sng" dirty="0">
                <a:latin typeface="Times New Roman" pitchFamily="18" charset="0"/>
                <a:cs typeface="Times New Roman" pitchFamily="18" charset="0"/>
              </a:rPr>
              <a:t>Обосновывающие </a:t>
            </a:r>
            <a:r>
              <a:rPr lang="ru-RU" sz="1600" u="sng" dirty="0" smtClean="0">
                <a:latin typeface="Times New Roman" pitchFamily="18" charset="0"/>
                <a:cs typeface="Times New Roman" pitchFamily="18" charset="0"/>
              </a:rPr>
              <a:t>документы </a:t>
            </a:r>
            <a:r>
              <a:rPr lang="ru-RU" sz="1400" dirty="0" smtClean="0">
                <a:latin typeface="Times New Roman" pitchFamily="18" charset="0"/>
                <a:cs typeface="Times New Roman" pitchFamily="18" charset="0"/>
              </a:rPr>
              <a:t>(например: договоры, счета, счета-фактуры, акты выполненных работ, оборотные ведомости, штатное расписание, коллективный договор, утвержденная программа </a:t>
            </a:r>
            <a:r>
              <a:rPr lang="en-AU" sz="1400" dirty="0" err="1" smtClean="0">
                <a:latin typeface="Times New Roman" pitchFamily="18" charset="0"/>
                <a:cs typeface="Times New Roman" pitchFamily="18" charset="0"/>
              </a:rPr>
              <a:t>проведения</a:t>
            </a:r>
            <a:r>
              <a:rPr lang="en-AU" sz="1400" dirty="0" smtClean="0">
                <a:latin typeface="Times New Roman" pitchFamily="18" charset="0"/>
                <a:cs typeface="Times New Roman" pitchFamily="18" charset="0"/>
              </a:rPr>
              <a:t> </a:t>
            </a:r>
            <a:r>
              <a:rPr lang="en-AU" sz="1400" dirty="0" err="1">
                <a:latin typeface="Times New Roman" pitchFamily="18" charset="0"/>
                <a:cs typeface="Times New Roman" pitchFamily="18" charset="0"/>
              </a:rPr>
              <a:t>ремонтных</a:t>
            </a:r>
            <a:r>
              <a:rPr lang="en-AU" sz="1400" dirty="0">
                <a:latin typeface="Times New Roman" pitchFamily="18" charset="0"/>
                <a:cs typeface="Times New Roman" pitchFamily="18" charset="0"/>
              </a:rPr>
              <a:t> </a:t>
            </a:r>
            <a:r>
              <a:rPr lang="en-AU" sz="1400" dirty="0" err="1" smtClean="0">
                <a:latin typeface="Times New Roman" pitchFamily="18" charset="0"/>
                <a:cs typeface="Times New Roman" pitchFamily="18" charset="0"/>
              </a:rPr>
              <a:t>работ</a:t>
            </a:r>
            <a:r>
              <a:rPr lang="ru-RU" sz="1400" dirty="0" smtClean="0">
                <a:latin typeface="Times New Roman" pitchFamily="18" charset="0"/>
                <a:cs typeface="Times New Roman" pitchFamily="18" charset="0"/>
              </a:rPr>
              <a:t> и т.д.);</a:t>
            </a:r>
          </a:p>
          <a:p>
            <a:pPr marL="342900" indent="-342900">
              <a:buFont typeface="+mj-lt"/>
              <a:buAutoNum type="arabicPeriod"/>
            </a:pPr>
            <a:r>
              <a:rPr lang="ru-RU" sz="1600" u="sng" dirty="0" smtClean="0">
                <a:latin typeface="Times New Roman" pitchFamily="18" charset="0"/>
                <a:cs typeface="Times New Roman" pitchFamily="18" charset="0"/>
              </a:rPr>
              <a:t>Инвестиционная программа</a:t>
            </a:r>
            <a:r>
              <a:rPr lang="ru-RU" sz="1400" dirty="0" smtClean="0">
                <a:latin typeface="Times New Roman" pitchFamily="18" charset="0"/>
                <a:cs typeface="Times New Roman" pitchFamily="18" charset="0"/>
              </a:rPr>
              <a:t>, утвержденная в установленном порядке</a:t>
            </a:r>
            <a:r>
              <a:rPr lang="ru-RU" sz="1600" u="sng" dirty="0" smtClean="0">
                <a:latin typeface="Times New Roman" pitchFamily="18" charset="0"/>
                <a:cs typeface="Times New Roman" pitchFamily="18" charset="0"/>
              </a:rPr>
              <a:t>;</a:t>
            </a:r>
            <a:endParaRPr lang="ru-RU" sz="1600" u="sng" dirty="0">
              <a:latin typeface="Times New Roman" pitchFamily="18" charset="0"/>
              <a:cs typeface="Times New Roman" pitchFamily="18" charset="0"/>
            </a:endParaRPr>
          </a:p>
          <a:p>
            <a:pPr marL="342900" indent="-342900">
              <a:buFont typeface="+mj-lt"/>
              <a:buAutoNum type="arabicPeriod"/>
            </a:pPr>
            <a:r>
              <a:rPr lang="ru-RU" sz="1600" u="sng" dirty="0">
                <a:latin typeface="Times New Roman" pitchFamily="18" charset="0"/>
                <a:cs typeface="Times New Roman" pitchFamily="18" charset="0"/>
              </a:rPr>
              <a:t>Утвержденная программа энергосбережения </a:t>
            </a:r>
            <a:r>
              <a:rPr lang="ru-RU" sz="1600" u="sng" dirty="0" smtClean="0">
                <a:latin typeface="Times New Roman" pitchFamily="18" charset="0"/>
                <a:cs typeface="Times New Roman" pitchFamily="18" charset="0"/>
              </a:rPr>
              <a:t>и повышения </a:t>
            </a:r>
            <a:r>
              <a:rPr lang="ru-RU" sz="1600" u="sng" dirty="0">
                <a:latin typeface="Times New Roman" pitchFamily="18" charset="0"/>
                <a:cs typeface="Times New Roman" pitchFamily="18" charset="0"/>
              </a:rPr>
              <a:t>энергетической эффективности</a:t>
            </a:r>
            <a:r>
              <a:rPr lang="ru-RU" sz="1600" u="sng" dirty="0" smtClean="0">
                <a:latin typeface="Times New Roman" pitchFamily="18" charset="0"/>
                <a:cs typeface="Times New Roman" pitchFamily="18" charset="0"/>
              </a:rPr>
              <a:t>   </a:t>
            </a:r>
          </a:p>
          <a:p>
            <a:endParaRPr lang="ru-RU" sz="1600" u="sng" dirty="0" smtClean="0">
              <a:latin typeface="Times New Roman" pitchFamily="18" charset="0"/>
              <a:cs typeface="Times New Roman" pitchFamily="18" charset="0"/>
            </a:endParaRPr>
          </a:p>
        </p:txBody>
      </p:sp>
      <p:sp>
        <p:nvSpPr>
          <p:cNvPr id="13" name="Блок-схема: задержка 12"/>
          <p:cNvSpPr/>
          <p:nvPr/>
        </p:nvSpPr>
        <p:spPr>
          <a:xfrm rot="10800000">
            <a:off x="333448" y="527243"/>
            <a:ext cx="1190428" cy="949209"/>
          </a:xfrm>
          <a:prstGeom prst="flowChartDelay">
            <a:avLst/>
          </a:prstGeom>
          <a:solidFill>
            <a:schemeClr val="bg2">
              <a:lumMod val="7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Блок-схема: задержка 13"/>
          <p:cNvSpPr/>
          <p:nvPr/>
        </p:nvSpPr>
        <p:spPr>
          <a:xfrm>
            <a:off x="6942360" y="501944"/>
            <a:ext cx="1161321" cy="958413"/>
          </a:xfrm>
          <a:prstGeom prst="flowChartDelay">
            <a:avLst/>
          </a:prstGeom>
          <a:solidFill>
            <a:schemeClr val="bg2">
              <a:lumMod val="7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TextBox 17"/>
          <p:cNvSpPr txBox="1"/>
          <p:nvPr/>
        </p:nvSpPr>
        <p:spPr>
          <a:xfrm>
            <a:off x="291091" y="695311"/>
            <a:ext cx="1101210" cy="630942"/>
          </a:xfrm>
          <a:prstGeom prst="rect">
            <a:avLst/>
          </a:prstGeom>
          <a:noFill/>
        </p:spPr>
        <p:txBody>
          <a:bodyPr wrap="square" rIns="0" rtlCol="0">
            <a:spAutoFit/>
          </a:bodyPr>
          <a:lstStyle/>
          <a:p>
            <a:pPr algn="r"/>
            <a:r>
              <a:rPr lang="ru-RU" sz="3500" b="1" dirty="0" smtClean="0">
                <a:solidFill>
                  <a:schemeClr val="bg1"/>
                </a:solidFill>
                <a:latin typeface="Times New Roman" pitchFamily="18" charset="0"/>
                <a:cs typeface="Times New Roman" pitchFamily="18" charset="0"/>
              </a:rPr>
              <a:t>ТСО</a:t>
            </a:r>
            <a:endParaRPr lang="ru-RU" sz="3500" b="1" dirty="0">
              <a:solidFill>
                <a:schemeClr val="bg1"/>
              </a:solidFill>
              <a:latin typeface="Times New Roman" pitchFamily="18" charset="0"/>
              <a:cs typeface="Times New Roman" pitchFamily="18" charset="0"/>
            </a:endParaRPr>
          </a:p>
        </p:txBody>
      </p:sp>
      <p:sp>
        <p:nvSpPr>
          <p:cNvPr id="19" name="TextBox 18"/>
          <p:cNvSpPr txBox="1"/>
          <p:nvPr/>
        </p:nvSpPr>
        <p:spPr>
          <a:xfrm>
            <a:off x="7006739" y="665679"/>
            <a:ext cx="1096942" cy="630942"/>
          </a:xfrm>
          <a:prstGeom prst="rect">
            <a:avLst/>
          </a:prstGeom>
          <a:noFill/>
        </p:spPr>
        <p:txBody>
          <a:bodyPr wrap="square" lIns="0" rIns="0" rtlCol="0">
            <a:spAutoFit/>
          </a:bodyPr>
          <a:lstStyle/>
          <a:p>
            <a:r>
              <a:rPr lang="ru-RU" sz="3500" b="1" dirty="0" smtClean="0">
                <a:solidFill>
                  <a:schemeClr val="bg1"/>
                </a:solidFill>
                <a:latin typeface="Times New Roman" pitchFamily="18" charset="0"/>
                <a:cs typeface="Times New Roman" pitchFamily="18" charset="0"/>
              </a:rPr>
              <a:t>УТР</a:t>
            </a:r>
            <a:endParaRPr lang="ru-RU" sz="3500" b="1" dirty="0">
              <a:solidFill>
                <a:schemeClr val="bg1"/>
              </a:solidFill>
              <a:latin typeface="Times New Roman" pitchFamily="18" charset="0"/>
              <a:cs typeface="Times New Roman" pitchFamily="18" charset="0"/>
            </a:endParaRPr>
          </a:p>
        </p:txBody>
      </p:sp>
      <p:sp>
        <p:nvSpPr>
          <p:cNvPr id="4" name="TextBox 3"/>
          <p:cNvSpPr txBox="1"/>
          <p:nvPr/>
        </p:nvSpPr>
        <p:spPr>
          <a:xfrm>
            <a:off x="8675660" y="1296621"/>
            <a:ext cx="366588" cy="2092881"/>
          </a:xfrm>
          <a:prstGeom prst="rect">
            <a:avLst/>
          </a:prstGeom>
          <a:noFill/>
        </p:spPr>
        <p:txBody>
          <a:bodyPr wrap="square" rtlCol="0">
            <a:spAutoFit/>
          </a:bodyPr>
          <a:lstStyle/>
          <a:p>
            <a:pPr algn="ctr"/>
            <a:r>
              <a:rPr lang="ru-RU" sz="13000" dirty="0" smtClean="0">
                <a:solidFill>
                  <a:srgbClr val="FF0000"/>
                </a:solidFill>
              </a:rPr>
              <a:t>!</a:t>
            </a:r>
            <a:endParaRPr lang="ru-RU" sz="13000" dirty="0">
              <a:solidFill>
                <a:srgbClr val="FF0000"/>
              </a:solidFill>
            </a:endParaRPr>
          </a:p>
        </p:txBody>
      </p:sp>
      <p:sp>
        <p:nvSpPr>
          <p:cNvPr id="5" name="Номер слайда 4"/>
          <p:cNvSpPr>
            <a:spLocks noGrp="1"/>
          </p:cNvSpPr>
          <p:nvPr>
            <p:ph type="sldNum" sz="quarter" idx="12"/>
          </p:nvPr>
        </p:nvSpPr>
        <p:spPr>
          <a:xfrm>
            <a:off x="6873787" y="6381328"/>
            <a:ext cx="2133600" cy="365125"/>
          </a:xfrm>
        </p:spPr>
        <p:txBody>
          <a:bodyPr/>
          <a:lstStyle/>
          <a:p>
            <a:pPr>
              <a:defRPr/>
            </a:pPr>
            <a:r>
              <a:rPr lang="ru-RU" dirty="0" smtClean="0">
                <a:solidFill>
                  <a:prstClr val="black">
                    <a:tint val="75000"/>
                  </a:prstClr>
                </a:solidFill>
              </a:rPr>
              <a:t>6</a:t>
            </a:r>
            <a:endParaRPr lang="ru-RU" dirty="0">
              <a:solidFill>
                <a:prstClr val="black">
                  <a:tint val="75000"/>
                </a:prst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extLst>
              <p:ext uri="{D42A27DB-BD31-4B8C-83A1-F6EECF244321}">
                <p14:modId xmlns:p14="http://schemas.microsoft.com/office/powerpoint/2010/main" val="2901318276"/>
              </p:ext>
            </p:extLst>
          </p:nvPr>
        </p:nvGraphicFramePr>
        <p:xfrm>
          <a:off x="179512" y="1000109"/>
          <a:ext cx="8856984" cy="5500724"/>
        </p:xfrm>
        <a:graphic>
          <a:graphicData uri="http://schemas.openxmlformats.org/drawingml/2006/table">
            <a:tbl>
              <a:tblPr bandRow="1">
                <a:effectLst>
                  <a:innerShdw blurRad="114300">
                    <a:prstClr val="black"/>
                  </a:innerShdw>
                </a:effectLst>
                <a:tableStyleId>{3C2FFA5D-87B4-456A-9821-1D502468CF0F}</a:tableStyleId>
              </a:tblPr>
              <a:tblGrid>
                <a:gridCol w="2249348"/>
                <a:gridCol w="6607636"/>
              </a:tblGrid>
              <a:tr h="1366203">
                <a:tc>
                  <a:txBody>
                    <a:bodyPr/>
                    <a:lstStyle/>
                    <a:p>
                      <a:pPr algn="ctr"/>
                      <a:r>
                        <a:rPr lang="ru-RU" sz="1300" b="1" dirty="0" smtClean="0">
                          <a:solidFill>
                            <a:schemeClr val="tx1"/>
                          </a:solidFill>
                          <a:latin typeface="Times New Roman" pitchFamily="18" charset="0"/>
                          <a:cs typeface="Times New Roman" pitchFamily="18" charset="0"/>
                        </a:rPr>
                        <a:t>тарифы на услуги по передаче электрической энергии</a:t>
                      </a:r>
                    </a:p>
                    <a:p>
                      <a:pPr algn="ctr"/>
                      <a:r>
                        <a:rPr lang="ru-RU" sz="1200" b="0" dirty="0" smtClean="0">
                          <a:solidFill>
                            <a:schemeClr val="tx1"/>
                          </a:solidFill>
                          <a:latin typeface="Times New Roman" pitchFamily="18" charset="0"/>
                          <a:cs typeface="Times New Roman" pitchFamily="18" charset="0"/>
                        </a:rPr>
                        <a:t>(пункт 11(1) Основ ценообразования)</a:t>
                      </a:r>
                    </a:p>
                  </a:txBody>
                  <a:tcPr marL="36000" marR="36000" marT="45727" marB="45727"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effectLst/>
                          <a:latin typeface="Times New Roman" pitchFamily="18" charset="0"/>
                          <a:ea typeface="+mn-ea"/>
                          <a:cs typeface="Times New Roman" pitchFamily="18" charset="0"/>
                        </a:rPr>
                        <a:t>начиная с 2016 года предельные (минимальный и (или) максимальный) уровни цен (тарифов) на услуги по передаче электрической энергии, одноставочный единый (котловой) тариф в 1-м полугодии очередного годового периода регулирования </a:t>
                      </a:r>
                      <a:r>
                        <a:rPr lang="ru-RU" sz="1400" b="1" kern="1200" dirty="0" smtClean="0">
                          <a:solidFill>
                            <a:schemeClr val="tx1"/>
                          </a:solidFill>
                          <a:effectLst/>
                          <a:latin typeface="Times New Roman" pitchFamily="18" charset="0"/>
                          <a:ea typeface="+mn-ea"/>
                          <a:cs typeface="Times New Roman" pitchFamily="18" charset="0"/>
                        </a:rPr>
                        <a:t>могут отличаться </a:t>
                      </a:r>
                      <a:r>
                        <a:rPr lang="ru-RU" sz="1400" b="0" kern="1200" dirty="0" smtClean="0">
                          <a:solidFill>
                            <a:schemeClr val="tx1"/>
                          </a:solidFill>
                          <a:effectLst/>
                          <a:latin typeface="Times New Roman" pitchFamily="18" charset="0"/>
                          <a:ea typeface="+mn-ea"/>
                          <a:cs typeface="Times New Roman" pitchFamily="18" charset="0"/>
                        </a:rPr>
                        <a:t>от соответствующих цен (тарифов) во 2-м полугодии предшествующего годового периода регулирования </a:t>
                      </a:r>
                      <a:endParaRPr lang="ru-RU" sz="1400" b="0" kern="1200" dirty="0" smtClean="0">
                        <a:solidFill>
                          <a:schemeClr val="tx1"/>
                        </a:solidFill>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r h="1366203">
                <a:tc>
                  <a:txBody>
                    <a:bodyPr/>
                    <a:lstStyle/>
                    <a:p>
                      <a:pPr algn="ctr"/>
                      <a:r>
                        <a:rPr lang="ru-RU" sz="1300" b="1" dirty="0" smtClean="0">
                          <a:latin typeface="Times New Roman" pitchFamily="18" charset="0"/>
                          <a:cs typeface="Times New Roman" pitchFamily="18" charset="0"/>
                        </a:rPr>
                        <a:t>дополнительные критерии</a:t>
                      </a:r>
                    </a:p>
                    <a:p>
                      <a:pPr algn="ctr"/>
                      <a:r>
                        <a:rPr lang="ru-RU" sz="1300" b="1" dirty="0" smtClean="0">
                          <a:latin typeface="Times New Roman" pitchFamily="18" charset="0"/>
                          <a:cs typeface="Times New Roman" pitchFamily="18" charset="0"/>
                        </a:rPr>
                        <a:t>для перехода к RAB -регулированию </a:t>
                      </a:r>
                    </a:p>
                    <a:p>
                      <a:pPr algn="ctr"/>
                      <a:r>
                        <a:rPr lang="ru-RU" sz="1200" b="0" dirty="0" smtClean="0">
                          <a:latin typeface="Times New Roman" pitchFamily="18" charset="0"/>
                          <a:cs typeface="Times New Roman" pitchFamily="18" charset="0"/>
                        </a:rPr>
                        <a:t>(пункт 12 Основ ценообразования)</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lang="ru-RU" sz="1400" b="0" kern="1200" dirty="0" smtClean="0">
                          <a:solidFill>
                            <a:schemeClr val="dk1"/>
                          </a:solidFill>
                          <a:effectLst/>
                          <a:latin typeface="Times New Roman" pitchFamily="18" charset="0"/>
                          <a:ea typeface="+mn-ea"/>
                          <a:cs typeface="Times New Roman" pitchFamily="18" charset="0"/>
                        </a:rPr>
                        <a:t> наличие норматива технологического расхода (потерь) электрической энергии на первый год долгосрочного периода регулирования, утвержденного Министерством энергетики Российской Федерации;</a:t>
                      </a:r>
                    </a:p>
                    <a:p>
                      <a:pPr marL="0" marR="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lang="ru-RU" sz="1400" b="0" kern="1200" dirty="0" smtClean="0">
                          <a:solidFill>
                            <a:schemeClr val="dk1"/>
                          </a:solidFill>
                          <a:effectLst/>
                          <a:latin typeface="Times New Roman" pitchFamily="18" charset="0"/>
                          <a:ea typeface="+mn-ea"/>
                          <a:cs typeface="Times New Roman" pitchFamily="18" charset="0"/>
                        </a:rPr>
                        <a:t> наличие утвержденной программы в области энергоснабжения и повышения энергетической эффективности на долгосрочный период регулирования</a:t>
                      </a:r>
                    </a:p>
                  </a:txBody>
                  <a:tcPr marL="91436" marR="126000" marT="45729" marB="45729"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r h="2768318">
                <a:tc>
                  <a:txBody>
                    <a:bodyPr/>
                    <a:lstStyle/>
                    <a:p>
                      <a:pPr algn="ctr"/>
                      <a:r>
                        <a:rPr lang="ru-RU" sz="1300" b="1" dirty="0" smtClean="0">
                          <a:latin typeface="Times New Roman" pitchFamily="18" charset="0"/>
                          <a:cs typeface="Times New Roman" pitchFamily="18" charset="0"/>
                        </a:rPr>
                        <a:t>применение метода</a:t>
                      </a:r>
                    </a:p>
                    <a:p>
                      <a:pPr algn="ctr"/>
                      <a:r>
                        <a:rPr lang="ru-RU" sz="1300" b="1" dirty="0" smtClean="0">
                          <a:latin typeface="Times New Roman" pitchFamily="18" charset="0"/>
                          <a:cs typeface="Times New Roman" pitchFamily="18" charset="0"/>
                        </a:rPr>
                        <a:t>сравнения аналогов</a:t>
                      </a:r>
                    </a:p>
                    <a:p>
                      <a:pPr algn="ctr"/>
                      <a:r>
                        <a:rPr lang="ru-RU" sz="1200" dirty="0" smtClean="0">
                          <a:latin typeface="Times New Roman" pitchFamily="18" charset="0"/>
                          <a:cs typeface="Times New Roman" pitchFamily="18" charset="0"/>
                        </a:rPr>
                        <a:t>(пункты 34 и 38 Основ ценообразования)</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smtClean="0">
                          <a:solidFill>
                            <a:schemeClr val="dk1"/>
                          </a:solidFill>
                          <a:effectLst/>
                          <a:latin typeface="Times New Roman" pitchFamily="18" charset="0"/>
                          <a:ea typeface="+mn-ea"/>
                          <a:cs typeface="Times New Roman" pitchFamily="18" charset="0"/>
                        </a:rPr>
                        <a:t>Базовый уровень подконтрольных расходов устанавливается регулирующими органами с использованием метода экономически обоснованных расходов (затрат) и метода сравнения аналогов. Базовый уровень подконтрольных расходов и индекс эффективности подконтрольных расходов на второй и последующие долгосрочные периоды регулирования устанавливаются регулирующими органами с использованием </a:t>
                      </a:r>
                      <a:r>
                        <a:rPr lang="ru-RU" sz="1400" b="1" kern="1200" dirty="0" smtClean="0">
                          <a:solidFill>
                            <a:schemeClr val="dk1"/>
                          </a:solidFill>
                          <a:effectLst/>
                          <a:latin typeface="Times New Roman" pitchFamily="18" charset="0"/>
                          <a:ea typeface="+mn-ea"/>
                          <a:cs typeface="Times New Roman" pitchFamily="18" charset="0"/>
                        </a:rPr>
                        <a:t>метода сравнения аналогов</a:t>
                      </a:r>
                      <a:r>
                        <a:rPr lang="ru-RU" sz="1400" kern="1200" dirty="0" smtClean="0">
                          <a:solidFill>
                            <a:schemeClr val="dk1"/>
                          </a:solidFill>
                          <a:effectLst/>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00" kern="1200" dirty="0" smtClean="0">
                        <a:solidFill>
                          <a:schemeClr val="dk1"/>
                        </a:solidFill>
                        <a:effectLst/>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smtClean="0">
                          <a:solidFill>
                            <a:schemeClr val="dk1"/>
                          </a:solidFill>
                          <a:effectLst/>
                          <a:latin typeface="Times New Roman" pitchFamily="18" charset="0"/>
                          <a:ea typeface="+mn-ea"/>
                          <a:cs typeface="Times New Roman" pitchFamily="18" charset="0"/>
                        </a:rPr>
                        <a:t>При определении базового уровня подконтрольных расходов регулируемых организаций с применением метода сравнения аналогов </a:t>
                      </a:r>
                      <a:r>
                        <a:rPr lang="ru-RU" sz="1400" b="1" kern="1200" dirty="0" smtClean="0">
                          <a:solidFill>
                            <a:schemeClr val="dk1"/>
                          </a:solidFill>
                          <a:effectLst/>
                          <a:latin typeface="Times New Roman" pitchFamily="18" charset="0"/>
                          <a:ea typeface="+mn-ea"/>
                          <a:cs typeface="Times New Roman" pitchFamily="18" charset="0"/>
                        </a:rPr>
                        <a:t>индекс эффективности подконтрольных расходов</a:t>
                      </a:r>
                      <a:r>
                        <a:rPr lang="ru-RU" sz="1400" kern="1200" dirty="0" smtClean="0">
                          <a:solidFill>
                            <a:schemeClr val="dk1"/>
                          </a:solidFill>
                          <a:effectLst/>
                          <a:latin typeface="Times New Roman" pitchFamily="18" charset="0"/>
                          <a:ea typeface="+mn-ea"/>
                          <a:cs typeface="Times New Roman" pitchFamily="18" charset="0"/>
                        </a:rPr>
                        <a:t> на соответствующий год долгосрочного периода регулирования может устанавливаться </a:t>
                      </a:r>
                      <a:r>
                        <a:rPr lang="ru-RU" sz="1400" b="1" kern="1200" dirty="0" smtClean="0">
                          <a:solidFill>
                            <a:schemeClr val="dk1"/>
                          </a:solidFill>
                          <a:effectLst/>
                          <a:latin typeface="Times New Roman" pitchFamily="18" charset="0"/>
                          <a:ea typeface="+mn-ea"/>
                          <a:cs typeface="Times New Roman" pitchFamily="18" charset="0"/>
                        </a:rPr>
                        <a:t>в размере более 3 процентов.</a:t>
                      </a:r>
                    </a:p>
                  </a:txBody>
                  <a:tcPr marL="90000" marR="126000" marT="0" marB="0"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chemeClr val="accent2">
                        <a:lumMod val="20000"/>
                        <a:lumOff val="80000"/>
                      </a:schemeClr>
                    </a:solidFill>
                  </a:tcPr>
                </a:tc>
              </a:tr>
            </a:tbl>
          </a:graphicData>
        </a:graphic>
      </p:graphicFrame>
      <p:sp>
        <p:nvSpPr>
          <p:cNvPr id="2" name="Номер слайда 1"/>
          <p:cNvSpPr>
            <a:spLocks noGrp="1"/>
          </p:cNvSpPr>
          <p:nvPr>
            <p:ph type="sldNum" sz="quarter" idx="12"/>
          </p:nvPr>
        </p:nvSpPr>
        <p:spPr>
          <a:xfrm>
            <a:off x="6985000" y="6393189"/>
            <a:ext cx="2133600" cy="476250"/>
          </a:xfrm>
        </p:spPr>
        <p:txBody>
          <a:bodyPr/>
          <a:lstStyle/>
          <a:p>
            <a:pPr>
              <a:defRPr/>
            </a:pPr>
            <a:r>
              <a:rPr lang="ru-RU" dirty="0" smtClean="0">
                <a:solidFill>
                  <a:prstClr val="black">
                    <a:tint val="75000"/>
                  </a:prstClr>
                </a:solidFill>
              </a:rPr>
              <a:t>7</a:t>
            </a:r>
            <a:endParaRPr lang="ru-RU" dirty="0">
              <a:solidFill>
                <a:prstClr val="black">
                  <a:tint val="75000"/>
                </a:prstClr>
              </a:solidFill>
            </a:endParaRPr>
          </a:p>
        </p:txBody>
      </p:sp>
      <p:sp>
        <p:nvSpPr>
          <p:cNvPr id="4" name="Rectangle 3"/>
          <p:cNvSpPr/>
          <p:nvPr/>
        </p:nvSpPr>
        <p:spPr>
          <a:xfrm>
            <a:off x="361950" y="224644"/>
            <a:ext cx="7689850" cy="707886"/>
          </a:xfrm>
          <a:prstGeom prst="rect">
            <a:avLst/>
          </a:prstGeom>
        </p:spPr>
        <p:txBody>
          <a:bodyPr wrap="square">
            <a:spAutoFit/>
          </a:bodyPr>
          <a:lstStyle/>
          <a:p>
            <a:pPr algn="ctr" fontAlgn="auto">
              <a:spcBef>
                <a:spcPts val="0"/>
              </a:spcBef>
              <a:spcAft>
                <a:spcPts val="0"/>
              </a:spcAft>
            </a:pPr>
            <a:r>
              <a:rPr lang="ru-RU" sz="2000" b="1" dirty="0">
                <a:solidFill>
                  <a:prstClr val="black"/>
                </a:solidFill>
                <a:latin typeface="Times New Roman" pitchFamily="18" charset="0"/>
                <a:cs typeface="Times New Roman" pitchFamily="18" charset="0"/>
              </a:rPr>
              <a:t>Изменения в </a:t>
            </a:r>
            <a:r>
              <a:rPr lang="ru-RU" sz="2000" b="1" dirty="0" smtClean="0">
                <a:solidFill>
                  <a:prstClr val="black"/>
                </a:solidFill>
                <a:latin typeface="Times New Roman" pitchFamily="18" charset="0"/>
                <a:cs typeface="Times New Roman" pitchFamily="18" charset="0"/>
              </a:rPr>
              <a:t>Основы ценообразования, </a:t>
            </a:r>
          </a:p>
          <a:p>
            <a:pPr algn="ctr" fontAlgn="auto">
              <a:spcBef>
                <a:spcPts val="0"/>
              </a:spcBef>
              <a:spcAft>
                <a:spcPts val="0"/>
              </a:spcAft>
            </a:pPr>
            <a:r>
              <a:rPr lang="ru-RU" sz="2000" b="1" dirty="0" smtClean="0">
                <a:solidFill>
                  <a:prstClr val="black"/>
                </a:solidFill>
                <a:latin typeface="Times New Roman" pitchFamily="18" charset="0"/>
                <a:cs typeface="Times New Roman" pitchFamily="18" charset="0"/>
              </a:rPr>
              <a:t>внесенные постановлением № 953 от 24.10.2013:</a:t>
            </a:r>
            <a:endParaRPr lang="ru-RU" sz="2000" b="1" dirty="0">
              <a:solidFill>
                <a:prstClr val="black"/>
              </a:solidFill>
              <a:latin typeface="Times New Roman" pitchFamily="18" charset="0"/>
              <a:cs typeface="Times New Roman" pitchFamily="18" charset="0"/>
            </a:endParaRPr>
          </a:p>
        </p:txBody>
      </p:sp>
      <p:pic>
        <p:nvPicPr>
          <p:cNvPr id="5"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Таблица 5"/>
          <p:cNvGraphicFramePr>
            <a:graphicFrameLocks noGrp="1"/>
          </p:cNvGraphicFramePr>
          <p:nvPr>
            <p:extLst>
              <p:ext uri="{D42A27DB-BD31-4B8C-83A1-F6EECF244321}">
                <p14:modId xmlns:p14="http://schemas.microsoft.com/office/powerpoint/2010/main" val="4120235172"/>
              </p:ext>
            </p:extLst>
          </p:nvPr>
        </p:nvGraphicFramePr>
        <p:xfrm>
          <a:off x="179512" y="932530"/>
          <a:ext cx="8856984" cy="5500724"/>
        </p:xfrm>
        <a:graphic>
          <a:graphicData uri="http://schemas.openxmlformats.org/drawingml/2006/table">
            <a:tbl>
              <a:tblPr bandRow="1">
                <a:effectLst>
                  <a:innerShdw blurRad="114300">
                    <a:prstClr val="black"/>
                  </a:innerShdw>
                </a:effectLst>
                <a:tableStyleId>{3C2FFA5D-87B4-456A-9821-1D502468CF0F}</a:tableStyleId>
              </a:tblPr>
              <a:tblGrid>
                <a:gridCol w="2249348"/>
                <a:gridCol w="6607636"/>
              </a:tblGrid>
              <a:tr h="1366203">
                <a:tc>
                  <a:txBody>
                    <a:bodyPr/>
                    <a:lstStyle/>
                    <a:p>
                      <a:pPr algn="ctr"/>
                      <a:r>
                        <a:rPr lang="ru-RU" sz="1300" b="1" dirty="0" smtClean="0">
                          <a:solidFill>
                            <a:schemeClr val="tx1"/>
                          </a:solidFill>
                          <a:latin typeface="Times New Roman" pitchFamily="18" charset="0"/>
                          <a:cs typeface="Times New Roman" pitchFamily="18" charset="0"/>
                        </a:rPr>
                        <a:t>тарифы на услуги по передаче электрической энергии</a:t>
                      </a:r>
                    </a:p>
                    <a:p>
                      <a:pPr algn="ctr"/>
                      <a:r>
                        <a:rPr lang="ru-RU" sz="1200" b="0" dirty="0" smtClean="0">
                          <a:solidFill>
                            <a:schemeClr val="tx1"/>
                          </a:solidFill>
                          <a:latin typeface="Times New Roman" pitchFamily="18" charset="0"/>
                          <a:cs typeface="Times New Roman" pitchFamily="18" charset="0"/>
                        </a:rPr>
                        <a:t>(пункт 11(1) Основ ценообразования)</a:t>
                      </a:r>
                    </a:p>
                  </a:txBody>
                  <a:tcPr marL="36000" marR="36000" marT="45727" marB="45727"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FFC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effectLst/>
                          <a:latin typeface="Times New Roman" pitchFamily="18" charset="0"/>
                          <a:ea typeface="+mn-ea"/>
                          <a:cs typeface="Times New Roman" pitchFamily="18" charset="0"/>
                        </a:rPr>
                        <a:t>начиная с 2016 года предельные (минимальный и (или) максимальный) уровни цен (тарифов) на услуги по передаче электрической энергии, одноставочный единый (котловой) тариф в 1-м полугодии очередного годового периода регулирования </a:t>
                      </a:r>
                      <a:r>
                        <a:rPr lang="ru-RU" sz="1400" b="1" kern="1200" dirty="0" smtClean="0">
                          <a:solidFill>
                            <a:schemeClr val="tx1"/>
                          </a:solidFill>
                          <a:effectLst/>
                          <a:latin typeface="Times New Roman" pitchFamily="18" charset="0"/>
                          <a:ea typeface="+mn-ea"/>
                          <a:cs typeface="Times New Roman" pitchFamily="18" charset="0"/>
                        </a:rPr>
                        <a:t>могут отличаться </a:t>
                      </a:r>
                      <a:r>
                        <a:rPr lang="ru-RU" sz="1400" b="0" kern="1200" dirty="0" smtClean="0">
                          <a:solidFill>
                            <a:schemeClr val="tx1"/>
                          </a:solidFill>
                          <a:effectLst/>
                          <a:latin typeface="Times New Roman" pitchFamily="18" charset="0"/>
                          <a:ea typeface="+mn-ea"/>
                          <a:cs typeface="Times New Roman" pitchFamily="18" charset="0"/>
                        </a:rPr>
                        <a:t>от соответствующих цен (тарифов) во 2-м полугодии предшествующего годового периода регулирования </a:t>
                      </a:r>
                      <a:endParaRPr lang="ru-RU" sz="1400" b="0" kern="1200" dirty="0" smtClean="0">
                        <a:solidFill>
                          <a:schemeClr val="tx1"/>
                        </a:solidFill>
                        <a:latin typeface="Times New Roman" pitchFamily="18" charset="0"/>
                        <a:ea typeface="+mn-ea"/>
                        <a:cs typeface="Times New Roman" pitchFamily="18" charset="0"/>
                      </a:endParaRPr>
                    </a:p>
                  </a:txBody>
                  <a:tcPr marL="91436" marR="126000" marT="45729" marB="45729" anchor="ctr">
                    <a:lnL w="9525" cap="flat" cmpd="sng" algn="ctr">
                      <a:noFill/>
                      <a:prstDash val="soli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FFCE5"/>
                    </a:solidFill>
                  </a:tcPr>
                </a:tc>
              </a:tr>
              <a:tr h="1366203">
                <a:tc>
                  <a:txBody>
                    <a:bodyPr/>
                    <a:lstStyle/>
                    <a:p>
                      <a:pPr algn="ctr"/>
                      <a:r>
                        <a:rPr lang="ru-RU" sz="1300" b="1" dirty="0" smtClean="0">
                          <a:latin typeface="Times New Roman" pitchFamily="18" charset="0"/>
                          <a:cs typeface="Times New Roman" pitchFamily="18" charset="0"/>
                        </a:rPr>
                        <a:t>дополнительные критерии</a:t>
                      </a:r>
                    </a:p>
                    <a:p>
                      <a:pPr algn="ctr"/>
                      <a:r>
                        <a:rPr lang="ru-RU" sz="1300" b="1" dirty="0" smtClean="0">
                          <a:latin typeface="Times New Roman" pitchFamily="18" charset="0"/>
                          <a:cs typeface="Times New Roman" pitchFamily="18" charset="0"/>
                        </a:rPr>
                        <a:t>для перехода к RAB -регулированию </a:t>
                      </a:r>
                    </a:p>
                    <a:p>
                      <a:pPr algn="ctr"/>
                      <a:r>
                        <a:rPr lang="ru-RU" sz="1200" b="0" dirty="0" smtClean="0">
                          <a:latin typeface="Times New Roman" pitchFamily="18" charset="0"/>
                          <a:cs typeface="Times New Roman" pitchFamily="18" charset="0"/>
                        </a:rPr>
                        <a:t>(пункт 12 Основ ценообразования)</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FFCE5"/>
                    </a:solidFill>
                  </a:tcPr>
                </a:tc>
                <a:tc>
                  <a:txBody>
                    <a:bodyPr/>
                    <a:lstStyle/>
                    <a:p>
                      <a:pPr marL="0" marR="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lang="ru-RU" sz="1400" b="0" kern="1200" dirty="0" smtClean="0">
                          <a:solidFill>
                            <a:schemeClr val="dk1"/>
                          </a:solidFill>
                          <a:effectLst/>
                          <a:latin typeface="Times New Roman" pitchFamily="18" charset="0"/>
                          <a:ea typeface="+mn-ea"/>
                          <a:cs typeface="Times New Roman" pitchFamily="18" charset="0"/>
                        </a:rPr>
                        <a:t> наличие норматива технологического расхода (потерь) электрической энергии на первый год долгосрочного периода регулирования, утвержденного Министерством энергетики Российской Федерации;</a:t>
                      </a:r>
                    </a:p>
                    <a:p>
                      <a:pPr marL="0" marR="0" indent="0" algn="just" defTabSz="914400" rtl="0" eaLnBrk="1" fontAlgn="auto" latinLnBrk="0" hangingPunct="1">
                        <a:lnSpc>
                          <a:spcPct val="100000"/>
                        </a:lnSpc>
                        <a:spcBef>
                          <a:spcPts val="0"/>
                        </a:spcBef>
                        <a:spcAft>
                          <a:spcPts val="0"/>
                        </a:spcAft>
                        <a:buClrTx/>
                        <a:buSzTx/>
                        <a:buFont typeface="Arial" pitchFamily="34" charset="0"/>
                        <a:buChar char="•"/>
                        <a:tabLst/>
                        <a:defRPr/>
                      </a:pPr>
                      <a:r>
                        <a:rPr lang="ru-RU" sz="1400" b="0" kern="1200" dirty="0" smtClean="0">
                          <a:solidFill>
                            <a:schemeClr val="dk1"/>
                          </a:solidFill>
                          <a:effectLst/>
                          <a:latin typeface="Times New Roman" pitchFamily="18" charset="0"/>
                          <a:ea typeface="+mn-ea"/>
                          <a:cs typeface="Times New Roman" pitchFamily="18" charset="0"/>
                        </a:rPr>
                        <a:t> наличие утвержденной программы в области энергоснабжения и повышения энергетической эффективности на долгосрочный период регулирования</a:t>
                      </a:r>
                    </a:p>
                  </a:txBody>
                  <a:tcPr marL="91436" marR="126000" marT="45729" marB="45729"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FFFCE5"/>
                    </a:solidFill>
                  </a:tcPr>
                </a:tc>
              </a:tr>
              <a:tr h="2768318">
                <a:tc>
                  <a:txBody>
                    <a:bodyPr/>
                    <a:lstStyle/>
                    <a:p>
                      <a:pPr algn="ctr"/>
                      <a:r>
                        <a:rPr lang="ru-RU" sz="1300" b="1" dirty="0" smtClean="0">
                          <a:latin typeface="Times New Roman" pitchFamily="18" charset="0"/>
                          <a:cs typeface="Times New Roman" pitchFamily="18" charset="0"/>
                        </a:rPr>
                        <a:t>применение метода</a:t>
                      </a:r>
                    </a:p>
                    <a:p>
                      <a:pPr algn="ctr"/>
                      <a:r>
                        <a:rPr lang="ru-RU" sz="1300" b="1" dirty="0" smtClean="0">
                          <a:latin typeface="Times New Roman" pitchFamily="18" charset="0"/>
                          <a:cs typeface="Times New Roman" pitchFamily="18" charset="0"/>
                        </a:rPr>
                        <a:t>сравнения аналогов</a:t>
                      </a:r>
                    </a:p>
                    <a:p>
                      <a:pPr algn="ctr"/>
                      <a:r>
                        <a:rPr lang="ru-RU" sz="1200" dirty="0" smtClean="0">
                          <a:latin typeface="Times New Roman" pitchFamily="18" charset="0"/>
                          <a:cs typeface="Times New Roman" pitchFamily="18" charset="0"/>
                        </a:rPr>
                        <a:t>(пункты 34 и 38 Основ ценообразования)</a:t>
                      </a:r>
                    </a:p>
                  </a:txBody>
                  <a:tcPr marL="0" marR="0" marT="45727" marB="45727"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rgbClr val="FFFC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smtClean="0">
                          <a:solidFill>
                            <a:schemeClr val="dk1"/>
                          </a:solidFill>
                          <a:effectLst/>
                          <a:latin typeface="Times New Roman" pitchFamily="18" charset="0"/>
                          <a:ea typeface="+mn-ea"/>
                          <a:cs typeface="Times New Roman" pitchFamily="18" charset="0"/>
                        </a:rPr>
                        <a:t>Базовый уровень подконтрольных расходов устанавливается регулирующими органами с использованием метода экономически обоснованных расходов (затрат) и метода сравнения аналогов. Базовый уровень подконтрольных расходов и индекс эффективности подконтрольных расходов на второй и последующие долгосрочные периоды регулирования устанавливаются регулирующими органами с использованием </a:t>
                      </a:r>
                      <a:r>
                        <a:rPr lang="ru-RU" sz="1400" b="1" kern="1200" dirty="0" smtClean="0">
                          <a:solidFill>
                            <a:schemeClr val="dk1"/>
                          </a:solidFill>
                          <a:effectLst/>
                          <a:latin typeface="Times New Roman" pitchFamily="18" charset="0"/>
                          <a:ea typeface="+mn-ea"/>
                          <a:cs typeface="Times New Roman" pitchFamily="18" charset="0"/>
                        </a:rPr>
                        <a:t>метода сравнения аналогов</a:t>
                      </a:r>
                      <a:r>
                        <a:rPr lang="ru-RU" sz="1400" kern="1200" dirty="0" smtClean="0">
                          <a:solidFill>
                            <a:schemeClr val="dk1"/>
                          </a:solidFill>
                          <a:effectLst/>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endParaRPr lang="ru-RU" sz="1000" kern="1200" dirty="0" smtClean="0">
                        <a:solidFill>
                          <a:schemeClr val="dk1"/>
                        </a:solidFill>
                        <a:effectLst/>
                        <a:latin typeface="Times New Roman" pitchFamily="18" charset="0"/>
                        <a:ea typeface="+mn-ea"/>
                        <a:cs typeface="Times New Roman" pitchFamily="18" charset="0"/>
                      </a:endParaRPr>
                    </a:p>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smtClean="0">
                          <a:solidFill>
                            <a:schemeClr val="dk1"/>
                          </a:solidFill>
                          <a:effectLst/>
                          <a:latin typeface="Times New Roman" pitchFamily="18" charset="0"/>
                          <a:ea typeface="+mn-ea"/>
                          <a:cs typeface="Times New Roman" pitchFamily="18" charset="0"/>
                        </a:rPr>
                        <a:t>При определении базового уровня подконтрольных расходов регулируемых организаций с применением метода сравнения аналогов </a:t>
                      </a:r>
                      <a:r>
                        <a:rPr lang="ru-RU" sz="1400" b="1" kern="1200" dirty="0" smtClean="0">
                          <a:solidFill>
                            <a:schemeClr val="dk1"/>
                          </a:solidFill>
                          <a:effectLst/>
                          <a:latin typeface="Times New Roman" pitchFamily="18" charset="0"/>
                          <a:ea typeface="+mn-ea"/>
                          <a:cs typeface="Times New Roman" pitchFamily="18" charset="0"/>
                        </a:rPr>
                        <a:t>индекс эффективности подконтрольных расходов</a:t>
                      </a:r>
                      <a:r>
                        <a:rPr lang="ru-RU" sz="1400" kern="1200" dirty="0" smtClean="0">
                          <a:solidFill>
                            <a:schemeClr val="dk1"/>
                          </a:solidFill>
                          <a:effectLst/>
                          <a:latin typeface="Times New Roman" pitchFamily="18" charset="0"/>
                          <a:ea typeface="+mn-ea"/>
                          <a:cs typeface="Times New Roman" pitchFamily="18" charset="0"/>
                        </a:rPr>
                        <a:t> на соответствующий год долгосрочного периода регулирования может устанавливаться </a:t>
                      </a:r>
                      <a:r>
                        <a:rPr lang="ru-RU" sz="1400" b="1" kern="1200" dirty="0" smtClean="0">
                          <a:solidFill>
                            <a:schemeClr val="dk1"/>
                          </a:solidFill>
                          <a:effectLst/>
                          <a:latin typeface="Times New Roman" pitchFamily="18" charset="0"/>
                          <a:ea typeface="+mn-ea"/>
                          <a:cs typeface="Times New Roman" pitchFamily="18" charset="0"/>
                        </a:rPr>
                        <a:t>в размере более 3 процентов.</a:t>
                      </a:r>
                    </a:p>
                  </a:txBody>
                  <a:tcPr marL="90000" marR="126000" marT="0" marB="0" anchor="ctr">
                    <a:lnL w="9525" cap="flat" cmpd="sng" algn="ctr">
                      <a:noFill/>
                      <a:prstDash val="soli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a:lightRig rig="flood" dir="t"/>
                    </a:cell3D>
                    <a:solidFill>
                      <a:srgbClr val="FFFCE5"/>
                    </a:solidFill>
                  </a:tcPr>
                </a:tc>
              </a:tr>
            </a:tbl>
          </a:graphicData>
        </a:graphic>
      </p:graphicFrame>
    </p:spTree>
    <p:extLst>
      <p:ext uri="{BB962C8B-B14F-4D97-AF65-F5344CB8AC3E}">
        <p14:creationId xmlns:p14="http://schemas.microsoft.com/office/powerpoint/2010/main" val="2184094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yuriryab\Рабочий стол\Шаблон-Мурманск-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1800" y="0"/>
            <a:ext cx="10922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Прямоугольник 2"/>
          <p:cNvSpPr/>
          <p:nvPr/>
        </p:nvSpPr>
        <p:spPr>
          <a:xfrm>
            <a:off x="395536" y="500042"/>
            <a:ext cx="7452828" cy="707886"/>
          </a:xfrm>
          <a:prstGeom prst="rect">
            <a:avLst/>
          </a:prstGeom>
        </p:spPr>
        <p:txBody>
          <a:bodyPr wrap="square">
            <a:spAutoFit/>
          </a:bodyPr>
          <a:lstStyle/>
          <a:p>
            <a:pPr algn="ctr" fontAlgn="auto">
              <a:spcBef>
                <a:spcPts val="0"/>
              </a:spcBef>
              <a:spcAft>
                <a:spcPts val="0"/>
              </a:spcAft>
            </a:pPr>
            <a:r>
              <a:rPr lang="ru-RU" sz="2000" b="1" dirty="0">
                <a:solidFill>
                  <a:prstClr val="black"/>
                </a:solidFill>
                <a:latin typeface="Times New Roman" pitchFamily="18" charset="0"/>
                <a:cs typeface="Times New Roman" pitchFamily="18" charset="0"/>
              </a:rPr>
              <a:t>Изменения в Основы ценообразования, </a:t>
            </a:r>
            <a:endParaRPr lang="ru-RU" sz="2000" b="1" dirty="0" smtClean="0">
              <a:solidFill>
                <a:prstClr val="black"/>
              </a:solidFill>
              <a:latin typeface="Times New Roman" pitchFamily="18" charset="0"/>
              <a:cs typeface="Times New Roman" pitchFamily="18" charset="0"/>
            </a:endParaRPr>
          </a:p>
          <a:p>
            <a:pPr algn="ctr" fontAlgn="auto">
              <a:spcBef>
                <a:spcPts val="0"/>
              </a:spcBef>
              <a:spcAft>
                <a:spcPts val="0"/>
              </a:spcAft>
            </a:pPr>
            <a:r>
              <a:rPr lang="ru-RU" sz="2000" b="1" dirty="0" smtClean="0">
                <a:solidFill>
                  <a:prstClr val="black"/>
                </a:solidFill>
                <a:latin typeface="Times New Roman" pitchFamily="18" charset="0"/>
                <a:cs typeface="Times New Roman" pitchFamily="18" charset="0"/>
              </a:rPr>
              <a:t>внесенные </a:t>
            </a:r>
            <a:r>
              <a:rPr lang="ru-RU" sz="2000" b="1" dirty="0">
                <a:solidFill>
                  <a:prstClr val="black"/>
                </a:solidFill>
                <a:latin typeface="Times New Roman" pitchFamily="18" charset="0"/>
                <a:cs typeface="Times New Roman" pitchFamily="18" charset="0"/>
              </a:rPr>
              <a:t>постановлением № 953 от 24.10.2013:</a:t>
            </a:r>
          </a:p>
        </p:txBody>
      </p:sp>
      <p:graphicFrame>
        <p:nvGraphicFramePr>
          <p:cNvPr id="4" name="Таблица 3"/>
          <p:cNvGraphicFramePr>
            <a:graphicFrameLocks noGrp="1"/>
          </p:cNvGraphicFramePr>
          <p:nvPr>
            <p:extLst>
              <p:ext uri="{D42A27DB-BD31-4B8C-83A1-F6EECF244321}">
                <p14:modId xmlns:p14="http://schemas.microsoft.com/office/powerpoint/2010/main" val="2842579109"/>
              </p:ext>
            </p:extLst>
          </p:nvPr>
        </p:nvGraphicFramePr>
        <p:xfrm>
          <a:off x="142844" y="1428736"/>
          <a:ext cx="8892988" cy="5010393"/>
        </p:xfrm>
        <a:graphic>
          <a:graphicData uri="http://schemas.openxmlformats.org/drawingml/2006/table">
            <a:tbl>
              <a:tblPr bandRow="1">
                <a:effectLst/>
                <a:tableStyleId>{3C2FFA5D-87B4-456A-9821-1D502468CF0F}</a:tableStyleId>
              </a:tblPr>
              <a:tblGrid>
                <a:gridCol w="2350543"/>
                <a:gridCol w="6542445"/>
              </a:tblGrid>
              <a:tr h="1500198">
                <a:tc>
                  <a:txBody>
                    <a:bodyPr/>
                    <a:lstStyle/>
                    <a:p>
                      <a:pPr algn="ctr"/>
                      <a:r>
                        <a:rPr lang="ru-RU" sz="1500" b="1" dirty="0" smtClean="0">
                          <a:solidFill>
                            <a:schemeClr val="tx1"/>
                          </a:solidFill>
                          <a:latin typeface="Times New Roman" pitchFamily="18" charset="0"/>
                          <a:cs typeface="Times New Roman" pitchFamily="18" charset="0"/>
                        </a:rPr>
                        <a:t>лизинговые платежи</a:t>
                      </a:r>
                    </a:p>
                    <a:p>
                      <a:pPr algn="ctr"/>
                      <a:r>
                        <a:rPr lang="ru-RU" sz="1200" b="0" dirty="0" smtClean="0">
                          <a:solidFill>
                            <a:schemeClr val="tx1"/>
                          </a:solidFill>
                          <a:latin typeface="Times New Roman" pitchFamily="18" charset="0"/>
                          <a:cs typeface="Times New Roman" pitchFamily="18" charset="0"/>
                        </a:rPr>
                        <a:t>(пункт 38 Основ</a:t>
                      </a:r>
                    </a:p>
                    <a:p>
                      <a:pPr algn="ctr"/>
                      <a:r>
                        <a:rPr lang="ru-RU" sz="1200" b="0" dirty="0" smtClean="0">
                          <a:solidFill>
                            <a:schemeClr val="tx1"/>
                          </a:solidFill>
                          <a:latin typeface="Times New Roman" pitchFamily="18" charset="0"/>
                          <a:cs typeface="Times New Roman" pitchFamily="18" charset="0"/>
                        </a:rPr>
                        <a:t>ценообразования)</a:t>
                      </a:r>
                    </a:p>
                  </a:txBody>
                  <a:tcPr marL="0" marR="0" marT="45727" marB="45727" anchor="ctr">
                    <a:lnL w="9525" cap="flat" cmpd="sng" algn="ctr">
                      <a:noFill/>
                      <a:prstDash val="solid"/>
                    </a:lnL>
                    <a:lnR w="12700" cap="flat" cmpd="sng" algn="ctr">
                      <a:solidFill>
                        <a:schemeClr val="bg1"/>
                      </a:solidFill>
                      <a:prstDash val="solid"/>
                      <a:round/>
                      <a:headEnd type="none" w="med" len="med"/>
                      <a:tailEnd type="none" w="med" len="me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rgbClr val="FFFBE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tx1"/>
                          </a:solidFill>
                          <a:effectLst/>
                          <a:latin typeface="Times New Roman" pitchFamily="18" charset="0"/>
                          <a:ea typeface="+mn-ea"/>
                          <a:cs typeface="Times New Roman" pitchFamily="18" charset="0"/>
                        </a:rPr>
                        <a:t>При регулировании тарифов с применением метода долгосрочной индексации необходимой валовой выручки расходы, связанные с арендой имущества </a:t>
                      </a:r>
                      <a:r>
                        <a:rPr lang="ru-RU" sz="1400" b="1" kern="1200" dirty="0" smtClean="0">
                          <a:solidFill>
                            <a:schemeClr val="tx1"/>
                          </a:solidFill>
                          <a:effectLst/>
                          <a:latin typeface="Times New Roman" pitchFamily="18" charset="0"/>
                          <a:ea typeface="+mn-ea"/>
                          <a:cs typeface="Times New Roman" pitchFamily="18" charset="0"/>
                        </a:rPr>
                        <a:t>(лизинговые платежи)</a:t>
                      </a:r>
                      <a:r>
                        <a:rPr lang="ru-RU" sz="1400" b="0" kern="1200" dirty="0" smtClean="0">
                          <a:solidFill>
                            <a:schemeClr val="tx1"/>
                          </a:solidFill>
                          <a:effectLst/>
                          <a:latin typeface="Times New Roman" pitchFamily="18" charset="0"/>
                          <a:ea typeface="+mn-ea"/>
                          <a:cs typeface="Times New Roman" pitchFamily="18" charset="0"/>
                        </a:rPr>
                        <a:t>, используемого организациями для осуществления регулируемой деятельности, могут рассматриваться регулирующими органами </a:t>
                      </a:r>
                      <a:r>
                        <a:rPr lang="ru-RU" sz="1400" b="1" kern="1200" dirty="0" smtClean="0">
                          <a:solidFill>
                            <a:schemeClr val="tx1"/>
                          </a:solidFill>
                          <a:effectLst/>
                          <a:latin typeface="Times New Roman" pitchFamily="18" charset="0"/>
                          <a:ea typeface="+mn-ea"/>
                          <a:cs typeface="Times New Roman" pitchFamily="18" charset="0"/>
                        </a:rPr>
                        <a:t>только в качестве источника финансирования инвестиционных программ </a:t>
                      </a:r>
                      <a:endParaRPr lang="ru-RU" sz="1400" b="1" kern="1200" dirty="0" smtClean="0">
                        <a:solidFill>
                          <a:schemeClr val="tx1"/>
                        </a:solidFill>
                        <a:latin typeface="Times New Roman" pitchFamily="18" charset="0"/>
                        <a:ea typeface="+mn-ea"/>
                        <a:cs typeface="Times New Roman" pitchFamily="18" charset="0"/>
                      </a:endParaRPr>
                    </a:p>
                  </a:txBody>
                  <a:tcPr marL="91436" marR="108000" marT="45729" marB="45729" anchor="ctr">
                    <a:lnL w="12700" cap="flat" cmpd="sng" algn="ctr">
                      <a:solidFill>
                        <a:schemeClr val="bg1"/>
                      </a:solidFill>
                      <a:prstDash val="solid"/>
                      <a:round/>
                      <a:headEnd type="none" w="med" len="med"/>
                      <a:tailEnd type="none" w="med" len="med"/>
                    </a:lnL>
                    <a:lnR w="9525" cap="flat" cmpd="sng" algn="ctr">
                      <a:noFill/>
                      <a:prstDash val="solid"/>
                    </a:lnR>
                    <a:lnT w="9525" cap="flat" cmpd="sng" algn="ctr">
                      <a:noFill/>
                      <a:prstDash val="soli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cell3D prstMaterial="dkEdge">
                      <a:bevel prst="coolSlant"/>
                      <a:lightRig rig="flood" dir="t"/>
                    </a:cell3D>
                    <a:solidFill>
                      <a:srgbClr val="FFFBE1"/>
                    </a:solidFill>
                  </a:tcPr>
                </a:tc>
              </a:tr>
              <a:tr h="3510195">
                <a:tc>
                  <a:txBody>
                    <a:bodyPr/>
                    <a:lstStyle/>
                    <a:p>
                      <a:pPr algn="ctr"/>
                      <a:r>
                        <a:rPr lang="ru-RU" sz="1500" b="1" dirty="0" smtClean="0">
                          <a:latin typeface="Times New Roman" pitchFamily="18" charset="0"/>
                          <a:cs typeface="Times New Roman" pitchFamily="18" charset="0"/>
                        </a:rPr>
                        <a:t>технологический расход (потери)</a:t>
                      </a:r>
                    </a:p>
                    <a:p>
                      <a:pPr algn="ctr"/>
                      <a:r>
                        <a:rPr lang="ru-RU" sz="1500" b="1" dirty="0" smtClean="0">
                          <a:latin typeface="Times New Roman" pitchFamily="18" charset="0"/>
                          <a:cs typeface="Times New Roman" pitchFamily="18" charset="0"/>
                        </a:rPr>
                        <a:t>электроэнергии в сетях</a:t>
                      </a:r>
                    </a:p>
                    <a:p>
                      <a:pPr algn="ctr"/>
                      <a:r>
                        <a:rPr lang="ru-RU" sz="1200" b="0" dirty="0" smtClean="0">
                          <a:latin typeface="Times New Roman" pitchFamily="18" charset="0"/>
                          <a:cs typeface="Times New Roman" pitchFamily="18" charset="0"/>
                        </a:rPr>
                        <a:t>(пункт 81 Основ</a:t>
                      </a:r>
                    </a:p>
                    <a:p>
                      <a:pPr algn="ctr"/>
                      <a:r>
                        <a:rPr lang="ru-RU" sz="1200" b="0" dirty="0" smtClean="0">
                          <a:latin typeface="Times New Roman" pitchFamily="18" charset="0"/>
                          <a:cs typeface="Times New Roman" pitchFamily="18" charset="0"/>
                        </a:rPr>
                        <a:t>ценообразования)</a:t>
                      </a:r>
                    </a:p>
                    <a:p>
                      <a:pPr algn="ctr"/>
                      <a:endParaRPr lang="ru-RU" sz="1200" b="0" dirty="0" smtClean="0">
                        <a:latin typeface="Times New Roman" pitchFamily="18" charset="0"/>
                        <a:cs typeface="Times New Roman" pitchFamily="18" charset="0"/>
                      </a:endParaRPr>
                    </a:p>
                  </a:txBody>
                  <a:tcPr marL="0" marR="0" marT="45727" marB="45727" anchor="ctr">
                    <a:lnL w="9525" cap="flat" cmpd="sng" algn="ctr">
                      <a:noFill/>
                      <a:prstDash val="soli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prst="coolSlant"/>
                      <a:lightRig rig="flood" dir="t"/>
                    </a:cell3D>
                    <a:solidFill>
                      <a:srgbClr val="FFFBE1"/>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b="0" kern="1200" dirty="0" smtClean="0">
                          <a:solidFill>
                            <a:schemeClr val="dk1"/>
                          </a:solidFill>
                          <a:effectLst/>
                          <a:latin typeface="Times New Roman" pitchFamily="18" charset="0"/>
                          <a:ea typeface="+mn-ea"/>
                          <a:cs typeface="Times New Roman" pitchFamily="18" charset="0"/>
                        </a:rPr>
                        <a:t>Начиная с 1 января 2014 г. </a:t>
                      </a:r>
                      <a:r>
                        <a:rPr lang="ru-RU" sz="1400" b="1" kern="1200" dirty="0" smtClean="0">
                          <a:solidFill>
                            <a:schemeClr val="dk1"/>
                          </a:solidFill>
                          <a:effectLst/>
                          <a:latin typeface="Times New Roman" pitchFamily="18" charset="0"/>
                          <a:ea typeface="+mn-ea"/>
                          <a:cs typeface="Times New Roman" pitchFamily="18" charset="0"/>
                        </a:rPr>
                        <a:t>в случае отсутствия утвержденных </a:t>
                      </a:r>
                      <a:r>
                        <a:rPr lang="ru-RU" sz="1400" b="0" kern="1200" dirty="0" smtClean="0">
                          <a:solidFill>
                            <a:schemeClr val="dk1"/>
                          </a:solidFill>
                          <a:effectLst/>
                          <a:latin typeface="Times New Roman" pitchFamily="18" charset="0"/>
                          <a:ea typeface="+mn-ea"/>
                          <a:cs typeface="Times New Roman" pitchFamily="18" charset="0"/>
                        </a:rPr>
                        <a:t>Министерством энергетики Российской Федерации </a:t>
                      </a:r>
                      <a:r>
                        <a:rPr lang="ru-RU" sz="1400" b="1" kern="1200" dirty="0" smtClean="0">
                          <a:solidFill>
                            <a:schemeClr val="dk1"/>
                          </a:solidFill>
                          <a:effectLst/>
                          <a:latin typeface="Times New Roman" pitchFamily="18" charset="0"/>
                          <a:ea typeface="+mn-ea"/>
                          <a:cs typeface="Times New Roman" pitchFamily="18" charset="0"/>
                        </a:rPr>
                        <a:t>нормативов технологических потерь </a:t>
                      </a:r>
                      <a:r>
                        <a:rPr lang="ru-RU" sz="1400" b="0" kern="1200" dirty="0" smtClean="0">
                          <a:solidFill>
                            <a:schemeClr val="dk1"/>
                          </a:solidFill>
                          <a:effectLst/>
                          <a:latin typeface="Times New Roman" pitchFamily="18" charset="0"/>
                          <a:ea typeface="+mn-ea"/>
                          <a:cs typeface="Times New Roman" pitchFamily="18" charset="0"/>
                        </a:rPr>
                        <a:t>электрической энергии на очередной период регулирования для территориальной сетевой организации, регулирование деятельности которой осуществляется с применением метода экономически обоснованных затрат, и на первый год долгосрочного периода регулирования для территориальной сетевой организации, регулирование деятельности которой осуществляется на основе долгосрочных параметров регулирования, </a:t>
                      </a:r>
                      <a:r>
                        <a:rPr lang="ru-RU" sz="1400" b="1" kern="1200" dirty="0" smtClean="0">
                          <a:solidFill>
                            <a:schemeClr val="dk1"/>
                          </a:solidFill>
                          <a:effectLst/>
                          <a:latin typeface="Times New Roman" pitchFamily="18" charset="0"/>
                          <a:ea typeface="+mn-ea"/>
                          <a:cs typeface="Times New Roman" pitchFamily="18" charset="0"/>
                        </a:rPr>
                        <a:t>к величине технологического расхода (потерь) </a:t>
                      </a:r>
                      <a:r>
                        <a:rPr lang="ru-RU" sz="1400" b="0" kern="1200" dirty="0" smtClean="0">
                          <a:solidFill>
                            <a:schemeClr val="dk1"/>
                          </a:solidFill>
                          <a:effectLst/>
                          <a:latin typeface="Times New Roman" pitchFamily="18" charset="0"/>
                          <a:ea typeface="+mn-ea"/>
                          <a:cs typeface="Times New Roman" pitchFamily="18" charset="0"/>
                        </a:rPr>
                        <a:t>электрической энергии в электрических сетях за год, </a:t>
                      </a:r>
                      <a:r>
                        <a:rPr lang="ru-RU" sz="1400" b="1" kern="1200" dirty="0" smtClean="0">
                          <a:solidFill>
                            <a:schemeClr val="dk1"/>
                          </a:solidFill>
                          <a:effectLst/>
                          <a:latin typeface="Times New Roman" pitchFamily="18" charset="0"/>
                          <a:ea typeface="+mn-ea"/>
                          <a:cs typeface="Times New Roman" pitchFamily="18" charset="0"/>
                        </a:rPr>
                        <a:t>определенной исходя из сводного прогнозного баланса </a:t>
                      </a:r>
                      <a:r>
                        <a:rPr lang="ru-RU" sz="1400" b="0" kern="1200" dirty="0" smtClean="0">
                          <a:solidFill>
                            <a:schemeClr val="dk1"/>
                          </a:solidFill>
                          <a:effectLst/>
                          <a:latin typeface="Times New Roman" pitchFamily="18" charset="0"/>
                          <a:ea typeface="+mn-ea"/>
                          <a:cs typeface="Times New Roman" pitchFamily="18" charset="0"/>
                        </a:rPr>
                        <a:t>производства и поставок электрической энергии (мощности) на соответствующий период регулирования, при расчете необходимой валовой выручки территориальной сетевой организации </a:t>
                      </a:r>
                      <a:r>
                        <a:rPr lang="ru-RU" sz="1400" b="1" kern="1200" dirty="0" smtClean="0">
                          <a:solidFill>
                            <a:schemeClr val="dk1"/>
                          </a:solidFill>
                          <a:effectLst/>
                          <a:latin typeface="Times New Roman" pitchFamily="18" charset="0"/>
                          <a:ea typeface="+mn-ea"/>
                          <a:cs typeface="Times New Roman" pitchFamily="18" charset="0"/>
                        </a:rPr>
                        <a:t>применяется понижающий коэффициент 0,9</a:t>
                      </a:r>
                    </a:p>
                  </a:txBody>
                  <a:tcPr marL="91436" marR="108000" marT="45729" marB="45729" anchor="ctr">
                    <a:lnL w="12700" cap="flat" cmpd="sng" algn="ctr">
                      <a:solidFill>
                        <a:schemeClr val="bg1"/>
                      </a:solidFill>
                      <a:prstDash val="solid"/>
                      <a:round/>
                      <a:headEnd type="none" w="med" len="med"/>
                      <a:tailEnd type="none" w="med" len="med"/>
                    </a:lnL>
                    <a:lnR w="9525" cap="flat" cmpd="sng" algn="ctr">
                      <a:noFill/>
                      <a:prstDash val="solid"/>
                    </a:lnR>
                    <a:lnT w="12700" cap="flat" cmpd="sng" algn="ctr">
                      <a:solidFill>
                        <a:schemeClr val="bg1"/>
                      </a:solidFill>
                      <a:prstDash val="solid"/>
                      <a:round/>
                      <a:headEnd type="none" w="med" len="med"/>
                      <a:tailEnd type="none" w="med" len="med"/>
                    </a:lnT>
                    <a:lnB w="9525" cap="flat" cmpd="sng" algn="ctr">
                      <a:noFill/>
                      <a:prstDash val="solid"/>
                    </a:lnB>
                    <a:lnTlToBr w="12700" cmpd="sng">
                      <a:noFill/>
                      <a:prstDash val="solid"/>
                    </a:lnTlToBr>
                    <a:lnBlToTr w="12700" cmpd="sng">
                      <a:noFill/>
                      <a:prstDash val="solid"/>
                    </a:lnBlToTr>
                    <a:cell3D prstMaterial="dkEdge">
                      <a:bevel prst="coolSlant"/>
                      <a:lightRig rig="flood" dir="t"/>
                    </a:cell3D>
                    <a:solidFill>
                      <a:srgbClr val="FFFBE1"/>
                    </a:solidFill>
                  </a:tcPr>
                </a:tc>
              </a:tr>
            </a:tbl>
          </a:graphicData>
        </a:graphic>
      </p:graphicFrame>
      <p:sp>
        <p:nvSpPr>
          <p:cNvPr id="5" name="Номер слайда 4"/>
          <p:cNvSpPr>
            <a:spLocks noGrp="1"/>
          </p:cNvSpPr>
          <p:nvPr>
            <p:ph type="sldNum" sz="quarter" idx="12"/>
          </p:nvPr>
        </p:nvSpPr>
        <p:spPr>
          <a:xfrm>
            <a:off x="6985000" y="6483588"/>
            <a:ext cx="2133600" cy="365125"/>
          </a:xfrm>
        </p:spPr>
        <p:txBody>
          <a:bodyPr/>
          <a:lstStyle/>
          <a:p>
            <a:pPr>
              <a:defRPr/>
            </a:pPr>
            <a:r>
              <a:rPr lang="ru-RU" dirty="0" smtClean="0">
                <a:solidFill>
                  <a:prstClr val="black">
                    <a:tint val="75000"/>
                  </a:prstClr>
                </a:solidFill>
              </a:rPr>
              <a:t>8</a:t>
            </a:r>
            <a:endParaRPr lang="ru-RU" dirty="0">
              <a:solidFill>
                <a:prstClr val="black">
                  <a:tint val="75000"/>
                </a:prstClr>
              </a:solidFill>
            </a:endParaRPr>
          </a:p>
        </p:txBody>
      </p:sp>
    </p:spTree>
    <p:extLst>
      <p:ext uri="{BB962C8B-B14F-4D97-AF65-F5344CB8AC3E}">
        <p14:creationId xmlns:p14="http://schemas.microsoft.com/office/powerpoint/2010/main" val="1575536227"/>
      </p:ext>
    </p:extLst>
  </p:cSld>
  <p:clrMapOvr>
    <a:masterClrMapping/>
  </p:clrMapOvr>
</p:sld>
</file>

<file path=ppt/theme/theme1.xml><?xml version="1.0" encoding="utf-8"?>
<a:theme xmlns:a="http://schemas.openxmlformats.org/drawingml/2006/main" name="Тема Office">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Apothecary</Template>
  <TotalTime>5455</TotalTime>
  <Words>2901</Words>
  <Application>Microsoft Office PowerPoint</Application>
  <PresentationFormat>Экран (4:3)</PresentationFormat>
  <Paragraphs>396</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СУЩЕСТВУЮЩАЯ СТРУКТУРА АДМИНИСТРАТИВНОГО УПРАВЛЕНИЯ</dc:title>
  <dc:creator>-</dc:creator>
  <cp:lastModifiedBy>Богданова</cp:lastModifiedBy>
  <cp:revision>560</cp:revision>
  <cp:lastPrinted>2014-03-03T09:15:19Z</cp:lastPrinted>
  <dcterms:created xsi:type="dcterms:W3CDTF">2012-07-11T11:56:56Z</dcterms:created>
  <dcterms:modified xsi:type="dcterms:W3CDTF">2014-03-03T14:10:44Z</dcterms:modified>
</cp:coreProperties>
</file>