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0"/>
  </p:notesMasterIdLst>
  <p:handoutMasterIdLst>
    <p:handoutMasterId r:id="rId11"/>
  </p:handoutMasterIdLst>
  <p:sldIdLst>
    <p:sldId id="256" r:id="rId2"/>
    <p:sldId id="318" r:id="rId3"/>
    <p:sldId id="317" r:id="rId4"/>
    <p:sldId id="319" r:id="rId5"/>
    <p:sldId id="320" r:id="rId6"/>
    <p:sldId id="321" r:id="rId7"/>
    <p:sldId id="322" r:id="rId8"/>
    <p:sldId id="315" r:id="rId9"/>
  </p:sldIdLst>
  <p:sldSz cx="12239625" cy="71993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27A0FFF-9C7F-415F-A494-723A4C388656}">
          <p14:sldIdLst>
            <p14:sldId id="256"/>
          </p14:sldIdLst>
        </p14:section>
        <p14:section name="Раздел без заголовка" id="{B5C559A9-D95B-4729-9DB9-DD10B3D7CF97}">
          <p14:sldIdLst>
            <p14:sldId id="318"/>
            <p14:sldId id="317"/>
            <p14:sldId id="319"/>
            <p14:sldId id="320"/>
            <p14:sldId id="321"/>
            <p14:sldId id="322"/>
          </p14:sldIdLst>
        </p14:section>
        <p14:section name="Раздел без заголовка" id="{03A9B963-87C9-4B1D-BFEA-1B6F01174115}">
          <p14:sldIdLst>
            <p14:sldId id="315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267">
          <p15:clr>
            <a:srgbClr val="A4A3A4"/>
          </p15:clr>
        </p15:guide>
        <p15:guide id="2" pos="38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82C8"/>
    <a:srgbClr val="F05A28"/>
    <a:srgbClr val="FFFFFF"/>
    <a:srgbClr val="EBE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07" autoAdjust="0"/>
    <p:restoredTop sz="94737" autoAdjust="0"/>
  </p:normalViewPr>
  <p:slideViewPr>
    <p:cSldViewPr snapToGrid="0" snapToObjects="1">
      <p:cViewPr>
        <p:scale>
          <a:sx n="112" d="100"/>
          <a:sy n="112" d="100"/>
        </p:scale>
        <p:origin x="-552" y="60"/>
      </p:cViewPr>
      <p:guideLst>
        <p:guide orient="horz" pos="2267"/>
        <p:guide pos="3855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C6D880-D840-4602-BB6C-21492983B12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F9A0940-F681-4A68-A9EC-82BB7511C2FC}" type="pres">
      <dgm:prSet presAssocID="{29C6D880-D840-4602-BB6C-21492983B12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</dgm:ptLst>
  <dgm:cxnLst>
    <dgm:cxn modelId="{D4C2425A-8371-48A8-968E-B6A6843FE95C}" type="presOf" srcId="{29C6D880-D840-4602-BB6C-21492983B12A}" destId="{BF9A0940-F681-4A68-A9EC-82BB7511C2FC}" srcOrd="0" destOrd="0" presId="urn:microsoft.com/office/officeart/2005/8/layout/orgChart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5659" cy="496331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5" y="2"/>
            <a:ext cx="2945659" cy="496331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C382E16A-013B-4B03-BB88-C3EB903D4321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28585"/>
            <a:ext cx="2945659" cy="496331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5" y="9428585"/>
            <a:ext cx="2945659" cy="496331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9B44DE89-3126-4AE0-A5A1-AE1B922D07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89448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8056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8056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E0B082EF-BA8F-1D4E-82E9-CEC4553B62CD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550863" y="1241425"/>
            <a:ext cx="56959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1312" tIns="45656" rIns="91312" bIns="45656" rtlCol="0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28585"/>
            <a:ext cx="2945659" cy="498055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5" y="9428585"/>
            <a:ext cx="2945659" cy="498055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7122D45D-5942-6A46-ADA1-0B5F8B01E5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506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309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617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2926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7234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1543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851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0160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4468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22D45D-5942-6A46-ADA1-0B5F8B01E5F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8369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9953" y="1178222"/>
            <a:ext cx="9179719" cy="2506427"/>
          </a:xfrm>
        </p:spPr>
        <p:txBody>
          <a:bodyPr anchor="b"/>
          <a:lstStyle>
            <a:lvl1pPr algn="ctr">
              <a:defRPr sz="602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9953" y="3781306"/>
            <a:ext cx="9179719" cy="1738167"/>
          </a:xfrm>
        </p:spPr>
        <p:txBody>
          <a:bodyPr/>
          <a:lstStyle>
            <a:lvl1pPr marL="0" indent="0" algn="ctr">
              <a:buNone/>
              <a:defRPr sz="2409"/>
            </a:lvl1pPr>
            <a:lvl2pPr marL="458983" indent="0" algn="ctr">
              <a:buNone/>
              <a:defRPr sz="2008"/>
            </a:lvl2pPr>
            <a:lvl3pPr marL="917966" indent="0" algn="ctr">
              <a:buNone/>
              <a:defRPr sz="1807"/>
            </a:lvl3pPr>
            <a:lvl4pPr marL="1376949" indent="0" algn="ctr">
              <a:buNone/>
              <a:defRPr sz="1606"/>
            </a:lvl4pPr>
            <a:lvl5pPr marL="1835932" indent="0" algn="ctr">
              <a:buNone/>
              <a:defRPr sz="1606"/>
            </a:lvl5pPr>
            <a:lvl6pPr marL="2294915" indent="0" algn="ctr">
              <a:buNone/>
              <a:defRPr sz="1606"/>
            </a:lvl6pPr>
            <a:lvl7pPr marL="2753898" indent="0" algn="ctr">
              <a:buNone/>
              <a:defRPr sz="1606"/>
            </a:lvl7pPr>
            <a:lvl8pPr marL="3212882" indent="0" algn="ctr">
              <a:buNone/>
              <a:defRPr sz="1606"/>
            </a:lvl8pPr>
            <a:lvl9pPr marL="3671865" indent="0" algn="ctr">
              <a:buNone/>
              <a:defRPr sz="1606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17AB8-7AD6-4E2F-AB8C-317602C1695D}" type="datetime1">
              <a:rPr lang="ru-RU" smtClean="0"/>
              <a:t>10.10.2024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#НАСЕВЕРЕЖИТЬ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0327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87148-164E-4AD0-A3E2-BFE8B14B8A3E}" type="datetime1">
              <a:rPr lang="ru-RU" smtClean="0"/>
              <a:t>10.10.2024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#НАСЕВЕРЕЖИТЬ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915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58982" y="383297"/>
            <a:ext cx="2639169" cy="610108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1474" y="383297"/>
            <a:ext cx="7764512" cy="6101085"/>
          </a:xfrm>
        </p:spPr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DE17-572F-44A6-A572-BA1F6316CA81}" type="datetime1">
              <a:rPr lang="ru-RU" smtClean="0"/>
              <a:t>10.10.2024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#НАСЕВЕРЕЖИТЬ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796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B106E-F10D-443F-BC7D-39B05ED35375}" type="datetime1">
              <a:rPr lang="ru-RU" smtClean="0"/>
              <a:t>10.10.2024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#НАСЕВЕРЕЖИТЬ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11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099" y="1794830"/>
            <a:ext cx="10556677" cy="2994714"/>
          </a:xfrm>
        </p:spPr>
        <p:txBody>
          <a:bodyPr anchor="b"/>
          <a:lstStyle>
            <a:lvl1pPr>
              <a:defRPr sz="602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099" y="4817875"/>
            <a:ext cx="10556677" cy="1574849"/>
          </a:xfrm>
        </p:spPr>
        <p:txBody>
          <a:bodyPr/>
          <a:lstStyle>
            <a:lvl1pPr marL="0" indent="0">
              <a:buNone/>
              <a:defRPr sz="2409">
                <a:solidFill>
                  <a:schemeClr val="tx1">
                    <a:tint val="75000"/>
                  </a:schemeClr>
                </a:solidFill>
              </a:defRPr>
            </a:lvl1pPr>
            <a:lvl2pPr marL="458983" indent="0">
              <a:buNone/>
              <a:defRPr sz="2008">
                <a:solidFill>
                  <a:schemeClr val="tx1">
                    <a:tint val="75000"/>
                  </a:schemeClr>
                </a:solidFill>
              </a:defRPr>
            </a:lvl2pPr>
            <a:lvl3pPr marL="917966" indent="0">
              <a:buNone/>
              <a:defRPr sz="1807">
                <a:solidFill>
                  <a:schemeClr val="tx1">
                    <a:tint val="75000"/>
                  </a:schemeClr>
                </a:solidFill>
              </a:defRPr>
            </a:lvl3pPr>
            <a:lvl4pPr marL="1376949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4pPr>
            <a:lvl5pPr marL="183593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5pPr>
            <a:lvl6pPr marL="229491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6pPr>
            <a:lvl7pPr marL="2753898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7pPr>
            <a:lvl8pPr marL="321288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8pPr>
            <a:lvl9pPr marL="367186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67D5A-F692-4289-B00E-ECD22BD4A36B}" type="datetime1">
              <a:rPr lang="ru-RU" smtClean="0"/>
              <a:t>10.10.2024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#НАСЕВЕРЕЖИТЬ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066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1474" y="1916484"/>
            <a:ext cx="5201841" cy="4567898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310" y="1916484"/>
            <a:ext cx="5201841" cy="4567898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D7A21-8DDB-492A-A18A-4CB9AB0A1512}" type="datetime1">
              <a:rPr lang="ru-RU" smtClean="0"/>
              <a:t>10.10.2024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#НАСЕВЕРЕЖИТЬ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270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8" y="383297"/>
            <a:ext cx="10556677" cy="13915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069" y="1764832"/>
            <a:ext cx="5177935" cy="864917"/>
          </a:xfrm>
        </p:spPr>
        <p:txBody>
          <a:bodyPr anchor="b"/>
          <a:lstStyle>
            <a:lvl1pPr marL="0" indent="0">
              <a:buNone/>
              <a:defRPr sz="2409" b="1"/>
            </a:lvl1pPr>
            <a:lvl2pPr marL="458983" indent="0">
              <a:buNone/>
              <a:defRPr sz="2008" b="1"/>
            </a:lvl2pPr>
            <a:lvl3pPr marL="917966" indent="0">
              <a:buNone/>
              <a:defRPr sz="1807" b="1"/>
            </a:lvl3pPr>
            <a:lvl4pPr marL="1376949" indent="0">
              <a:buNone/>
              <a:defRPr sz="1606" b="1"/>
            </a:lvl4pPr>
            <a:lvl5pPr marL="1835932" indent="0">
              <a:buNone/>
              <a:defRPr sz="1606" b="1"/>
            </a:lvl5pPr>
            <a:lvl6pPr marL="2294915" indent="0">
              <a:buNone/>
              <a:defRPr sz="1606" b="1"/>
            </a:lvl6pPr>
            <a:lvl7pPr marL="2753898" indent="0">
              <a:buNone/>
              <a:defRPr sz="1606" b="1"/>
            </a:lvl7pPr>
            <a:lvl8pPr marL="3212882" indent="0">
              <a:buNone/>
              <a:defRPr sz="1606" b="1"/>
            </a:lvl8pPr>
            <a:lvl9pPr marL="3671865" indent="0">
              <a:buNone/>
              <a:defRPr sz="1606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3069" y="2629749"/>
            <a:ext cx="5177935" cy="3867965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310" y="1764832"/>
            <a:ext cx="5203435" cy="864917"/>
          </a:xfrm>
        </p:spPr>
        <p:txBody>
          <a:bodyPr anchor="b"/>
          <a:lstStyle>
            <a:lvl1pPr marL="0" indent="0">
              <a:buNone/>
              <a:defRPr sz="2409" b="1"/>
            </a:lvl1pPr>
            <a:lvl2pPr marL="458983" indent="0">
              <a:buNone/>
              <a:defRPr sz="2008" b="1"/>
            </a:lvl2pPr>
            <a:lvl3pPr marL="917966" indent="0">
              <a:buNone/>
              <a:defRPr sz="1807" b="1"/>
            </a:lvl3pPr>
            <a:lvl4pPr marL="1376949" indent="0">
              <a:buNone/>
              <a:defRPr sz="1606" b="1"/>
            </a:lvl4pPr>
            <a:lvl5pPr marL="1835932" indent="0">
              <a:buNone/>
              <a:defRPr sz="1606" b="1"/>
            </a:lvl5pPr>
            <a:lvl6pPr marL="2294915" indent="0">
              <a:buNone/>
              <a:defRPr sz="1606" b="1"/>
            </a:lvl6pPr>
            <a:lvl7pPr marL="2753898" indent="0">
              <a:buNone/>
              <a:defRPr sz="1606" b="1"/>
            </a:lvl7pPr>
            <a:lvl8pPr marL="3212882" indent="0">
              <a:buNone/>
              <a:defRPr sz="1606" b="1"/>
            </a:lvl8pPr>
            <a:lvl9pPr marL="3671865" indent="0">
              <a:buNone/>
              <a:defRPr sz="1606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6310" y="2629749"/>
            <a:ext cx="5203435" cy="3867965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19B9F-3914-4749-8CD8-DAEB695A241A}" type="datetime1">
              <a:rPr lang="ru-RU" smtClean="0"/>
              <a:t>10.10.2024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#НАСЕВЕРЕЖИТЬ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19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551F8-FEF1-4514-A40F-88883CD2C686}" type="datetime1">
              <a:rPr lang="ru-RU" smtClean="0"/>
              <a:t>10.10.2024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#НАСЕВЕРЕЖИТЬ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169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C5C34-22C5-41CE-AA44-AA0DF4336754}" type="datetime1">
              <a:rPr lang="ru-RU" smtClean="0"/>
              <a:t>10.10.2024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#НАСЕВЕРЕЖИТЬ</a:t>
            </a: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615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79954"/>
            <a:ext cx="3947597" cy="1679840"/>
          </a:xfrm>
        </p:spPr>
        <p:txBody>
          <a:bodyPr anchor="b"/>
          <a:lstStyle>
            <a:lvl1pPr>
              <a:defRPr sz="321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3435" y="1036569"/>
            <a:ext cx="6196310" cy="5116178"/>
          </a:xfrm>
        </p:spPr>
        <p:txBody>
          <a:bodyPr/>
          <a:lstStyle>
            <a:lvl1pPr>
              <a:defRPr sz="3212"/>
            </a:lvl1pPr>
            <a:lvl2pPr>
              <a:defRPr sz="2811"/>
            </a:lvl2pPr>
            <a:lvl3pPr>
              <a:defRPr sz="2409"/>
            </a:lvl3pPr>
            <a:lvl4pPr>
              <a:defRPr sz="2008"/>
            </a:lvl4pPr>
            <a:lvl5pPr>
              <a:defRPr sz="2008"/>
            </a:lvl5pPr>
            <a:lvl6pPr>
              <a:defRPr sz="2008"/>
            </a:lvl6pPr>
            <a:lvl7pPr>
              <a:defRPr sz="2008"/>
            </a:lvl7pPr>
            <a:lvl8pPr>
              <a:defRPr sz="2008"/>
            </a:lvl8pPr>
            <a:lvl9pPr>
              <a:defRPr sz="2008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159794"/>
            <a:ext cx="3947597" cy="4001285"/>
          </a:xfrm>
        </p:spPr>
        <p:txBody>
          <a:bodyPr/>
          <a:lstStyle>
            <a:lvl1pPr marL="0" indent="0">
              <a:buNone/>
              <a:defRPr sz="1606"/>
            </a:lvl1pPr>
            <a:lvl2pPr marL="458983" indent="0">
              <a:buNone/>
              <a:defRPr sz="1405"/>
            </a:lvl2pPr>
            <a:lvl3pPr marL="917966" indent="0">
              <a:buNone/>
              <a:defRPr sz="1205"/>
            </a:lvl3pPr>
            <a:lvl4pPr marL="1376949" indent="0">
              <a:buNone/>
              <a:defRPr sz="1004"/>
            </a:lvl4pPr>
            <a:lvl5pPr marL="1835932" indent="0">
              <a:buNone/>
              <a:defRPr sz="1004"/>
            </a:lvl5pPr>
            <a:lvl6pPr marL="2294915" indent="0">
              <a:buNone/>
              <a:defRPr sz="1004"/>
            </a:lvl6pPr>
            <a:lvl7pPr marL="2753898" indent="0">
              <a:buNone/>
              <a:defRPr sz="1004"/>
            </a:lvl7pPr>
            <a:lvl8pPr marL="3212882" indent="0">
              <a:buNone/>
              <a:defRPr sz="1004"/>
            </a:lvl8pPr>
            <a:lvl9pPr marL="3671865" indent="0">
              <a:buNone/>
              <a:defRPr sz="1004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45458-99DB-4901-BA7B-BCB8673432B0}" type="datetime1">
              <a:rPr lang="ru-RU" smtClean="0"/>
              <a:t>10.10.2024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#НАСЕВЕРЕЖИТЬ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503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79954"/>
            <a:ext cx="3947597" cy="1679840"/>
          </a:xfrm>
        </p:spPr>
        <p:txBody>
          <a:bodyPr anchor="b"/>
          <a:lstStyle>
            <a:lvl1pPr>
              <a:defRPr sz="321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03435" y="1036569"/>
            <a:ext cx="6196310" cy="5116178"/>
          </a:xfrm>
        </p:spPr>
        <p:txBody>
          <a:bodyPr anchor="t"/>
          <a:lstStyle>
            <a:lvl1pPr marL="0" indent="0">
              <a:buNone/>
              <a:defRPr sz="3212"/>
            </a:lvl1pPr>
            <a:lvl2pPr marL="458983" indent="0">
              <a:buNone/>
              <a:defRPr sz="2811"/>
            </a:lvl2pPr>
            <a:lvl3pPr marL="917966" indent="0">
              <a:buNone/>
              <a:defRPr sz="2409"/>
            </a:lvl3pPr>
            <a:lvl4pPr marL="1376949" indent="0">
              <a:buNone/>
              <a:defRPr sz="2008"/>
            </a:lvl4pPr>
            <a:lvl5pPr marL="1835932" indent="0">
              <a:buNone/>
              <a:defRPr sz="2008"/>
            </a:lvl5pPr>
            <a:lvl6pPr marL="2294915" indent="0">
              <a:buNone/>
              <a:defRPr sz="2008"/>
            </a:lvl6pPr>
            <a:lvl7pPr marL="2753898" indent="0">
              <a:buNone/>
              <a:defRPr sz="2008"/>
            </a:lvl7pPr>
            <a:lvl8pPr marL="3212882" indent="0">
              <a:buNone/>
              <a:defRPr sz="2008"/>
            </a:lvl8pPr>
            <a:lvl9pPr marL="3671865" indent="0">
              <a:buNone/>
              <a:defRPr sz="2008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159794"/>
            <a:ext cx="3947597" cy="4001285"/>
          </a:xfrm>
        </p:spPr>
        <p:txBody>
          <a:bodyPr/>
          <a:lstStyle>
            <a:lvl1pPr marL="0" indent="0">
              <a:buNone/>
              <a:defRPr sz="1606"/>
            </a:lvl1pPr>
            <a:lvl2pPr marL="458983" indent="0">
              <a:buNone/>
              <a:defRPr sz="1405"/>
            </a:lvl2pPr>
            <a:lvl3pPr marL="917966" indent="0">
              <a:buNone/>
              <a:defRPr sz="1205"/>
            </a:lvl3pPr>
            <a:lvl4pPr marL="1376949" indent="0">
              <a:buNone/>
              <a:defRPr sz="1004"/>
            </a:lvl4pPr>
            <a:lvl5pPr marL="1835932" indent="0">
              <a:buNone/>
              <a:defRPr sz="1004"/>
            </a:lvl5pPr>
            <a:lvl6pPr marL="2294915" indent="0">
              <a:buNone/>
              <a:defRPr sz="1004"/>
            </a:lvl6pPr>
            <a:lvl7pPr marL="2753898" indent="0">
              <a:buNone/>
              <a:defRPr sz="1004"/>
            </a:lvl7pPr>
            <a:lvl8pPr marL="3212882" indent="0">
              <a:buNone/>
              <a:defRPr sz="1004"/>
            </a:lvl8pPr>
            <a:lvl9pPr marL="3671865" indent="0">
              <a:buNone/>
              <a:defRPr sz="1004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E85F8-DCC1-4557-A594-391D14FA44B8}" type="datetime1">
              <a:rPr lang="ru-RU" smtClean="0"/>
              <a:t>10.10.2024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#НАСЕВЕРЕЖИТЬ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980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1474" y="383297"/>
            <a:ext cx="10556677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474" y="1916484"/>
            <a:ext cx="10556677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1474" y="6672697"/>
            <a:ext cx="275391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12079-0A6C-4023-ADFF-F9DF214BCDA7}" type="datetime1">
              <a:rPr lang="ru-RU" smtClean="0"/>
              <a:t>10.10.2024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54376" y="6672697"/>
            <a:ext cx="4130873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#НАСЕВЕРЕЖИТЬ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4235" y="6672697"/>
            <a:ext cx="275391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208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7966" rtl="0" eaLnBrk="1" latinLnBrk="0" hangingPunct="1">
        <a:lnSpc>
          <a:spcPct val="90000"/>
        </a:lnSpc>
        <a:spcBef>
          <a:spcPct val="0"/>
        </a:spcBef>
        <a:buNone/>
        <a:defRPr sz="441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9492" indent="-229492" algn="l" defTabSz="917966" rtl="0" eaLnBrk="1" latinLnBrk="0" hangingPunct="1">
        <a:lnSpc>
          <a:spcPct val="90000"/>
        </a:lnSpc>
        <a:spcBef>
          <a:spcPts val="1004"/>
        </a:spcBef>
        <a:buFont typeface="Arial" panose="020B0604020202020204" pitchFamily="34" charset="0"/>
        <a:buChar char="•"/>
        <a:defRPr sz="2811" kern="1200">
          <a:solidFill>
            <a:schemeClr val="tx1"/>
          </a:solidFill>
          <a:latin typeface="+mn-lt"/>
          <a:ea typeface="+mn-ea"/>
          <a:cs typeface="+mn-cs"/>
        </a:defRPr>
      </a:lvl1pPr>
      <a:lvl2pPr marL="688475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409" kern="1200">
          <a:solidFill>
            <a:schemeClr val="tx1"/>
          </a:solidFill>
          <a:latin typeface="+mn-lt"/>
          <a:ea typeface="+mn-ea"/>
          <a:cs typeface="+mn-cs"/>
        </a:defRPr>
      </a:lvl2pPr>
      <a:lvl3pPr marL="1147458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008" kern="1200">
          <a:solidFill>
            <a:schemeClr val="tx1"/>
          </a:solidFill>
          <a:latin typeface="+mn-lt"/>
          <a:ea typeface="+mn-ea"/>
          <a:cs typeface="+mn-cs"/>
        </a:defRPr>
      </a:lvl3pPr>
      <a:lvl4pPr marL="1606441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2065424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524407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983390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442373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901356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1pPr>
      <a:lvl2pPr marL="458983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2pPr>
      <a:lvl3pPr marL="917966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3pPr>
      <a:lvl4pPr marL="1376949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1835932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294915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753898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212882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671865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diagramLayout" Target="../diagrams/layout1.xml"/><Relationship Id="rId7" Type="http://schemas.openxmlformats.org/officeDocument/2006/relationships/image" Target="../media/image2.e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emf"/><Relationship Id="rId5" Type="http://schemas.openxmlformats.org/officeDocument/2006/relationships/image" Target="../media/image2.emf"/><Relationship Id="rId4" Type="http://schemas.openxmlformats.org/officeDocument/2006/relationships/image" Target="../media/image8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emf"/><Relationship Id="rId5" Type="http://schemas.openxmlformats.org/officeDocument/2006/relationships/image" Target="../media/image2.emf"/><Relationship Id="rId4" Type="http://schemas.openxmlformats.org/officeDocument/2006/relationships/image" Target="../media/image1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emf"/><Relationship Id="rId4" Type="http://schemas.openxmlformats.org/officeDocument/2006/relationships/image" Target="../media/image1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utr@gov-murman.ru" TargetMode="External"/><Relationship Id="rId7" Type="http://schemas.openxmlformats.org/officeDocument/2006/relationships/image" Target="../media/image21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gif"/><Relationship Id="rId5" Type="http://schemas.microsoft.com/office/2007/relationships/hdphoto" Target="../media/hdphoto1.wdp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13E5FE43-CD68-C342-9095-2FE190F9DEAB}"/>
              </a:ext>
            </a:extLst>
          </p:cNvPr>
          <p:cNvSpPr/>
          <p:nvPr/>
        </p:nvSpPr>
        <p:spPr>
          <a:xfrm>
            <a:off x="2697" y="2418951"/>
            <a:ext cx="12236928" cy="4819771"/>
          </a:xfrm>
          <a:prstGeom prst="rect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b="1" dirty="0"/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4699995B-5023-024E-9307-89A9FE434F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517" y="683077"/>
            <a:ext cx="3429532" cy="1008686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A5D04965-F4A5-F14E-8831-9BBA7A96443C}"/>
              </a:ext>
            </a:extLst>
          </p:cNvPr>
          <p:cNvSpPr/>
          <p:nvPr/>
        </p:nvSpPr>
        <p:spPr>
          <a:xfrm>
            <a:off x="1744133" y="3408433"/>
            <a:ext cx="94669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cap="all" dirty="0" smtClean="0">
                <a:solidFill>
                  <a:schemeClr val="bg1"/>
                </a:solidFill>
                <a:latin typeface="Muller Narrow ExtraBold" pitchFamily="50" charset="-52"/>
                <a:cs typeface="Times New Roman" pitchFamily="18" charset="0"/>
              </a:rPr>
              <a:t>Бюджет комитета по тарифному регулированию мурманской области для граждан</a:t>
            </a:r>
            <a:endParaRPr lang="ru-RU" sz="4000" b="1" cap="all" dirty="0">
              <a:solidFill>
                <a:schemeClr val="bg1"/>
              </a:solidFill>
              <a:latin typeface="Muller Narrow ExtraBold" pitchFamily="50" charset="-52"/>
              <a:cs typeface="Times New Roman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A5D04965-F4A5-F14E-8831-9BBA7A96443C}"/>
              </a:ext>
            </a:extLst>
          </p:cNvPr>
          <p:cNvSpPr/>
          <p:nvPr/>
        </p:nvSpPr>
        <p:spPr>
          <a:xfrm>
            <a:off x="6993467" y="6694322"/>
            <a:ext cx="511386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cap="all" smtClean="0">
                <a:solidFill>
                  <a:schemeClr val="bg1"/>
                </a:solidFill>
                <a:latin typeface="Muller Narrow ExtraBold" pitchFamily="50" charset="-52"/>
                <a:cs typeface="Times New Roman" pitchFamily="18" charset="0"/>
              </a:rPr>
              <a:t>Выпуск </a:t>
            </a:r>
            <a:r>
              <a:rPr lang="ru-RU" sz="1600" b="1" cap="all" smtClean="0">
                <a:solidFill>
                  <a:schemeClr val="bg1"/>
                </a:solidFill>
                <a:latin typeface="Muller Narrow ExtraBold" pitchFamily="50" charset="-52"/>
                <a:cs typeface="Times New Roman" pitchFamily="18" charset="0"/>
              </a:rPr>
              <a:t>35.  </a:t>
            </a:r>
            <a:r>
              <a:rPr lang="ru-RU" sz="1600" b="1" cap="all" dirty="0" smtClean="0">
                <a:solidFill>
                  <a:schemeClr val="bg1"/>
                </a:solidFill>
                <a:latin typeface="Muller Narrow ExtraBold" pitchFamily="50" charset="-52"/>
                <a:cs typeface="Times New Roman" pitchFamily="18" charset="0"/>
              </a:rPr>
              <a:t>за </a:t>
            </a:r>
            <a:r>
              <a:rPr lang="ru-RU" sz="1600" b="1" cap="all" dirty="0">
                <a:solidFill>
                  <a:schemeClr val="bg1"/>
                </a:solidFill>
                <a:latin typeface="Muller Narrow ExtraBold" pitchFamily="50" charset="-52"/>
                <a:cs typeface="Times New Roman" pitchFamily="18" charset="0"/>
              </a:rPr>
              <a:t> </a:t>
            </a:r>
            <a:r>
              <a:rPr lang="ru-RU" sz="1600" b="1" cap="all" dirty="0" smtClean="0">
                <a:solidFill>
                  <a:schemeClr val="bg1"/>
                </a:solidFill>
                <a:latin typeface="Muller Narrow ExtraBold" pitchFamily="50" charset="-52"/>
                <a:cs typeface="Times New Roman" pitchFamily="18" charset="0"/>
              </a:rPr>
              <a:t>9 месяцев 2024 года</a:t>
            </a:r>
            <a:endParaRPr lang="ru-RU" sz="1600" b="1" cap="all" dirty="0">
              <a:solidFill>
                <a:schemeClr val="bg1"/>
              </a:solidFill>
              <a:latin typeface="Muller Narrow ExtraBold" pitchFamily="50" charset="-52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873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1474" y="383297"/>
            <a:ext cx="10556677" cy="463370"/>
          </a:xfrm>
        </p:spPr>
        <p:txBody>
          <a:bodyPr>
            <a:normAutofit/>
          </a:bodyPr>
          <a:lstStyle/>
          <a:p>
            <a:pPr algn="ctr"/>
            <a:r>
              <a:rPr lang="ru-RU" sz="1800" cap="all" dirty="0" smtClean="0">
                <a:latin typeface="Muller Narrow Light" pitchFamily="50" charset="-52"/>
                <a:cs typeface="Times New Roman" pitchFamily="18" charset="0"/>
              </a:rPr>
              <a:t>Бюджет комитета по тарифному регулированию мурманской области для граждан</a:t>
            </a:r>
            <a:endParaRPr lang="ru-RU" sz="1800" cap="all" dirty="0">
              <a:latin typeface="Muller Narrow Light" pitchFamily="50" charset="-52"/>
              <a:cs typeface="Times New Roman" pitchFamily="18" charset="0"/>
            </a:endParaRPr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3977971"/>
              </p:ext>
            </p:extLst>
          </p:nvPr>
        </p:nvGraphicFramePr>
        <p:xfrm>
          <a:off x="841375" y="1320800"/>
          <a:ext cx="10741025" cy="5164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#</a:t>
            </a:r>
            <a:r>
              <a:rPr lang="ru-RU" dirty="0" err="1"/>
              <a:t>насевережить</a:t>
            </a:r>
            <a:endParaRPr lang="ru-RU" dirty="0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841473" y="846668"/>
            <a:ext cx="10556677" cy="3725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796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1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cap="all" dirty="0" smtClean="0">
                <a:solidFill>
                  <a:srgbClr val="0082C8"/>
                </a:solidFill>
                <a:latin typeface="Muller Narrow ExtraBold" pitchFamily="50" charset="-52"/>
                <a:cs typeface="Times New Roman" pitchFamily="18" charset="0"/>
              </a:rPr>
              <a:t>- структура комитета по тарифному регулированию мурманской области -</a:t>
            </a:r>
            <a:endParaRPr lang="ru-RU" sz="1800" b="1" cap="all" dirty="0">
              <a:solidFill>
                <a:srgbClr val="0082C8"/>
              </a:solidFill>
              <a:latin typeface="Muller Narrow ExtraBold" pitchFamily="50" charset="-52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982133" y="1498602"/>
            <a:ext cx="2899834" cy="795866"/>
          </a:xfrm>
          <a:prstGeom prst="round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 anchorCtr="1"/>
          <a:lstStyle/>
          <a:p>
            <a:r>
              <a:rPr lang="ru-RU" dirty="0" smtClean="0">
                <a:solidFill>
                  <a:schemeClr val="tx1"/>
                </a:solidFill>
                <a:latin typeface="Muller Narrow Light" pitchFamily="50" charset="-52"/>
              </a:rPr>
              <a:t>области</a:t>
            </a:r>
            <a:endParaRPr lang="en-GB" dirty="0">
              <a:solidFill>
                <a:schemeClr val="tx1"/>
              </a:solidFill>
              <a:latin typeface="Muller Narrow Light" pitchFamily="50" charset="-52"/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="" xmlns:a16="http://schemas.microsoft.com/office/drawing/2014/main" id="{755867C3-9FC0-FF45-89B0-73B5446572B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75267" y="1625600"/>
            <a:ext cx="355600" cy="419100"/>
          </a:xfrm>
          <a:prstGeom prst="rect">
            <a:avLst/>
          </a:prstGeom>
        </p:spPr>
      </p:pic>
      <p:sp>
        <p:nvSpPr>
          <p:cNvPr id="13" name="Скругленный прямоугольник 12"/>
          <p:cNvSpPr/>
          <p:nvPr/>
        </p:nvSpPr>
        <p:spPr>
          <a:xfrm>
            <a:off x="1574799" y="1498602"/>
            <a:ext cx="4461934" cy="795865"/>
          </a:xfrm>
          <a:prstGeom prst="round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 anchorCtr="1"/>
          <a:lstStyle/>
          <a:p>
            <a:r>
              <a:rPr lang="ru-RU" dirty="0" smtClean="0">
                <a:solidFill>
                  <a:schemeClr val="tx1"/>
                </a:solidFill>
                <a:latin typeface="Muller Narrow Light" pitchFamily="50" charset="-52"/>
              </a:rPr>
              <a:t>ПОЛОЖЕНИЕ О КОМИТЕТЕ ПО ТАРИФНОМУ РЕГУЛИРОВАНИЮ МУРМАНСКОЙ ОБЛАСТИ </a:t>
            </a:r>
          </a:p>
          <a:p>
            <a:pPr algn="just"/>
            <a:r>
              <a:rPr lang="ru-RU" dirty="0" smtClean="0">
                <a:solidFill>
                  <a:srgbClr val="0082C8"/>
                </a:solidFill>
                <a:latin typeface="Muller Narrow ExtraBold" pitchFamily="50" charset="-52"/>
              </a:rPr>
              <a:t>ОТ  24.06.2015 № 265-ПП</a:t>
            </a:r>
            <a:endParaRPr lang="en-GB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337734" y="2384636"/>
            <a:ext cx="7306501" cy="561763"/>
          </a:xfrm>
          <a:prstGeom prst="roundRect">
            <a:avLst/>
          </a:prstGeom>
          <a:solidFill>
            <a:schemeClr val="bg1"/>
          </a:solidFill>
          <a:ln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Muller Narrow Light" pitchFamily="50" charset="-52"/>
              </a:rPr>
              <a:t>ПРЕДСЕДАТЕЛЬ КОМИТЕТА ПО ТАРИФНОМУ РЕГУЛИРОВАНИЮ МУРМАНСКОЙ ОБЛАСТИ</a:t>
            </a:r>
          </a:p>
          <a:p>
            <a:pPr algn="ctr"/>
            <a:r>
              <a:rPr lang="ru-RU" sz="1400" dirty="0" smtClean="0">
                <a:solidFill>
                  <a:srgbClr val="F05A28"/>
                </a:solidFill>
                <a:latin typeface="Muller Narrow ExtraBold" pitchFamily="50" charset="-52"/>
              </a:rPr>
              <a:t>СТУКОВА  ЕЛЕНА СТАНИСЛАВОВНА</a:t>
            </a:r>
          </a:p>
        </p:txBody>
      </p:sp>
      <p:sp>
        <p:nvSpPr>
          <p:cNvPr id="15" name="Скругленный прямоугольник 14">
            <a:extLst>
              <a:ext uri="{FF2B5EF4-FFF2-40B4-BE49-F238E27FC236}"/>
            </a:extLst>
          </p:cNvPr>
          <p:cNvSpPr/>
          <p:nvPr/>
        </p:nvSpPr>
        <p:spPr>
          <a:xfrm>
            <a:off x="1659467" y="3259667"/>
            <a:ext cx="6637866" cy="658396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Muller Narrow Light" pitchFamily="50" charset="-52"/>
              </a:rPr>
              <a:t>ЗАМЕСТИТЕЛЬ ПРЕДСЕДАТЕЛЯ КОМИТЕТА</a:t>
            </a:r>
          </a:p>
          <a:p>
            <a:pPr algn="ctr"/>
            <a:r>
              <a:rPr lang="ru-RU" sz="1400" dirty="0">
                <a:solidFill>
                  <a:srgbClr val="F05A28"/>
                </a:solidFill>
                <a:latin typeface="Muller Narrow ExtraBold" pitchFamily="50" charset="-52"/>
              </a:rPr>
              <a:t>ЗАБОЛОТСКАЯ </a:t>
            </a:r>
            <a:r>
              <a:rPr lang="ru-RU" sz="1400" dirty="0" smtClean="0">
                <a:solidFill>
                  <a:srgbClr val="F05A28"/>
                </a:solidFill>
                <a:latin typeface="Muller Narrow ExtraBold" pitchFamily="50" charset="-52"/>
              </a:rPr>
              <a:t> НАТАЛЬЯ  ВИКТОРОВНА</a:t>
            </a:r>
            <a:endParaRPr lang="ru-RU" sz="1400" dirty="0">
              <a:solidFill>
                <a:srgbClr val="F05A28"/>
              </a:solidFill>
              <a:latin typeface="Muller Narrow ExtraBold" pitchFamily="50" charset="-52"/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 flipH="1">
            <a:off x="4965129" y="2946400"/>
            <a:ext cx="1079" cy="3112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Скругленный прямоугольник 16"/>
          <p:cNvSpPr/>
          <p:nvPr/>
        </p:nvSpPr>
        <p:spPr>
          <a:xfrm>
            <a:off x="2042550" y="4163242"/>
            <a:ext cx="5746783" cy="805924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Muller Narrow Light" pitchFamily="50" charset="-52"/>
              </a:rPr>
              <a:t>ОТДЕЛ РЕГУЛИРОВАНИЯ ТАРИФОВ</a:t>
            </a:r>
            <a:r>
              <a:rPr lang="en-US" sz="1400" dirty="0" smtClean="0">
                <a:solidFill>
                  <a:schemeClr val="tx1"/>
                </a:solidFill>
                <a:latin typeface="Muller Narrow Light" pitchFamily="50" charset="-52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Muller Narrow Light" pitchFamily="50" charset="-52"/>
              </a:rPr>
              <a:t>В СФЕРЕ ТЕПЛОСНАБЖЕНИЯ, ВОДОСНАБЖЕНИЯ, ВОДООТВЕДЕНИЯ И УСТАНОВЛЕНИЯ ЦЕН И ТАРИФОВ НА ПРОДУКЦИЮ И УСЛУГИ ОБЩЕГО НАЗНАЧЕНИЯ </a:t>
            </a:r>
            <a:endParaRPr lang="ru-RU" sz="1400" dirty="0">
              <a:solidFill>
                <a:schemeClr val="tx1"/>
              </a:solidFill>
              <a:latin typeface="Muller Narrow Light" pitchFamily="50" charset="-52"/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4969871" y="3900207"/>
            <a:ext cx="0" cy="2494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Скругленный прямоугольник 18"/>
          <p:cNvSpPr/>
          <p:nvPr/>
        </p:nvSpPr>
        <p:spPr>
          <a:xfrm>
            <a:off x="9271000" y="2548466"/>
            <a:ext cx="2201333" cy="3818467"/>
          </a:xfrm>
          <a:prstGeom prst="round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 anchorCtr="1"/>
          <a:lstStyle/>
          <a:p>
            <a:r>
              <a:rPr lang="ru-RU" sz="1200" b="1" dirty="0" smtClean="0">
                <a:solidFill>
                  <a:schemeClr val="tx1"/>
                </a:solidFill>
                <a:latin typeface="Muller Narrow Light" pitchFamily="50" charset="-52"/>
              </a:rPr>
              <a:t>ФУНКЦИИ:</a:t>
            </a:r>
          </a:p>
          <a:p>
            <a:endParaRPr lang="ru-RU" sz="1200" b="1" dirty="0">
              <a:solidFill>
                <a:schemeClr val="tx1"/>
              </a:solidFill>
              <a:latin typeface="Muller Narrow Light" pitchFamily="50" charset="-52"/>
            </a:endParaRPr>
          </a:p>
          <a:p>
            <a:r>
              <a:rPr lang="ru-RU" sz="1200" b="1" dirty="0" smtClean="0">
                <a:solidFill>
                  <a:srgbClr val="0082C8"/>
                </a:solidFill>
                <a:latin typeface="Muller Narrow ExtraBold" pitchFamily="50" charset="-52"/>
              </a:rPr>
              <a:t>          реализация </a:t>
            </a:r>
            <a:r>
              <a:rPr lang="ru-RU" sz="1200" b="1" dirty="0">
                <a:solidFill>
                  <a:srgbClr val="0082C8"/>
                </a:solidFill>
                <a:latin typeface="Muller Narrow ExtraBold" pitchFamily="50" charset="-52"/>
              </a:rPr>
              <a:t>государственных полномочий Мурманской области и нормативно-правовому регулированию в сфере государственного регулирования цен (тарифов) на территории Мурманской области</a:t>
            </a:r>
            <a:r>
              <a:rPr lang="ru-RU" sz="1200" b="1" dirty="0" smtClean="0">
                <a:solidFill>
                  <a:srgbClr val="0082C8"/>
                </a:solidFill>
                <a:latin typeface="Muller Narrow ExtraBold" pitchFamily="50" charset="-52"/>
              </a:rPr>
              <a:t>;</a:t>
            </a:r>
          </a:p>
          <a:p>
            <a:endParaRPr lang="ru-RU" sz="1200" b="1" dirty="0" smtClean="0">
              <a:solidFill>
                <a:srgbClr val="0082C8"/>
              </a:solidFill>
              <a:latin typeface="Muller Narrow ExtraBold" pitchFamily="50" charset="-52"/>
            </a:endParaRPr>
          </a:p>
          <a:p>
            <a:r>
              <a:rPr lang="ru-RU" sz="1200" b="1" dirty="0" smtClean="0">
                <a:solidFill>
                  <a:srgbClr val="0082C8"/>
                </a:solidFill>
                <a:latin typeface="Muller Narrow ExtraBold" pitchFamily="50" charset="-52"/>
              </a:rPr>
              <a:t>           осуществление </a:t>
            </a:r>
            <a:r>
              <a:rPr lang="ru-RU" sz="1200" b="1" dirty="0">
                <a:solidFill>
                  <a:srgbClr val="0082C8"/>
                </a:solidFill>
                <a:latin typeface="Muller Narrow ExtraBold" pitchFamily="50" charset="-52"/>
              </a:rPr>
              <a:t>регионального государственного контроля  (надзора) в сфере государственного регулирования цен (тарифов) на территории Мурманской области.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042550" y="5270691"/>
            <a:ext cx="2774983" cy="878155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Muller Narrow Light" pitchFamily="50" charset="-52"/>
              </a:rPr>
              <a:t>ОТДЕЛ РЕГУЛИРОВАНИЯ ТАРИФОВ В СФЕРЕ ЭНЕРГЕТИКИ И ТЕХНОЛОГИЧЕСКОГО ПРИСОЕДИНЕНИЯ </a:t>
            </a:r>
            <a:endParaRPr lang="ru-RU" sz="1400" dirty="0">
              <a:solidFill>
                <a:schemeClr val="tx1"/>
              </a:solidFill>
              <a:latin typeface="Muller Narrow Light" pitchFamily="50" charset="-52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054600" y="5277357"/>
            <a:ext cx="2734733" cy="864821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Muller Narrow Light" pitchFamily="50" charset="-52"/>
              </a:rPr>
              <a:t>АДМИНИСТРАТИВНО–ПРАВОВОЙ </a:t>
            </a:r>
            <a:r>
              <a:rPr lang="ru-RU" sz="1400" dirty="0">
                <a:solidFill>
                  <a:schemeClr val="tx1"/>
                </a:solidFill>
                <a:latin typeface="Muller Narrow Light" pitchFamily="50" charset="-52"/>
              </a:rPr>
              <a:t>ОТДЕЛ </a:t>
            </a: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1078798" y="2636455"/>
            <a:ext cx="0" cy="33332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075267" y="2636455"/>
            <a:ext cx="2693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1075266" y="5969725"/>
            <a:ext cx="967284" cy="11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8644235" y="2695087"/>
            <a:ext cx="2544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H="1">
            <a:off x="7789333" y="5962098"/>
            <a:ext cx="1138593" cy="68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8898192" y="2704528"/>
            <a:ext cx="29734" cy="32663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Рисунок 32">
            <a:extLst>
              <a:ext uri="{FF2B5EF4-FFF2-40B4-BE49-F238E27FC236}">
                <a16:creationId xmlns:a16="http://schemas.microsoft.com/office/drawing/2014/main" xmlns="" id="{58C2A3E3-26DA-A84C-A3C6-ACEF23104D7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961033" y="1718733"/>
            <a:ext cx="931333" cy="770466"/>
          </a:xfrm>
          <a:prstGeom prst="rect">
            <a:avLst/>
          </a:prstGeom>
        </p:spPr>
      </p:pic>
      <p:pic>
        <p:nvPicPr>
          <p:cNvPr id="34" name="Рисунок 33">
            <a:extLst>
              <a:ext uri="{FF2B5EF4-FFF2-40B4-BE49-F238E27FC236}">
                <a16:creationId xmlns:a16="http://schemas.microsoft.com/office/drawing/2014/main" xmlns="" id="{991D1542-91AF-484C-98AF-208BF86FB9A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491132" y="3039011"/>
            <a:ext cx="197584" cy="126045"/>
          </a:xfrm>
          <a:prstGeom prst="rect">
            <a:avLst/>
          </a:prstGeom>
        </p:spPr>
      </p:pic>
      <p:pic>
        <p:nvPicPr>
          <p:cNvPr id="35" name="Рисунок 34">
            <a:extLst>
              <a:ext uri="{FF2B5EF4-FFF2-40B4-BE49-F238E27FC236}">
                <a16:creationId xmlns:a16="http://schemas.microsoft.com/office/drawing/2014/main" xmlns="" id="{991D1542-91AF-484C-98AF-208BF86FB9A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491132" y="4843121"/>
            <a:ext cx="197584" cy="126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95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1474" y="383298"/>
            <a:ext cx="10556677" cy="395635"/>
          </a:xfrm>
        </p:spPr>
        <p:txBody>
          <a:bodyPr>
            <a:normAutofit/>
          </a:bodyPr>
          <a:lstStyle/>
          <a:p>
            <a:pPr algn="ctr"/>
            <a:r>
              <a:rPr lang="ru-RU" sz="1800" cap="all" dirty="0">
                <a:latin typeface="Muller Narrow Light" pitchFamily="50" charset="-52"/>
                <a:cs typeface="Times New Roman" pitchFamily="18" charset="0"/>
              </a:rPr>
              <a:t>Бюджет комитета по тарифному регулированию мурманской области для граждан</a:t>
            </a:r>
            <a:endParaRPr lang="en-GB" sz="1800" dirty="0">
              <a:solidFill>
                <a:srgbClr val="0082C8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1474" y="1346200"/>
            <a:ext cx="10924949" cy="5138182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>
                <a:latin typeface="Muller Narrow Light" pitchFamily="50" charset="-52"/>
              </a:rPr>
              <a:t>с 2000 года</a:t>
            </a:r>
            <a:endParaRPr lang="en-GB" dirty="0">
              <a:latin typeface="Muller Narrow Light" pitchFamily="50" charset="-52"/>
            </a:endParaRPr>
          </a:p>
        </p:txBody>
      </p:sp>
      <p:sp>
        <p:nvSpPr>
          <p:cNvPr id="11" name="Блок-схема: узел 10"/>
          <p:cNvSpPr/>
          <p:nvPr/>
        </p:nvSpPr>
        <p:spPr>
          <a:xfrm>
            <a:off x="1236133" y="2480734"/>
            <a:ext cx="380995" cy="34713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Блок-схема: узел 17"/>
          <p:cNvSpPr/>
          <p:nvPr/>
        </p:nvSpPr>
        <p:spPr>
          <a:xfrm>
            <a:off x="4157136" y="2480733"/>
            <a:ext cx="347133" cy="34713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Блок-схема: узел 18"/>
          <p:cNvSpPr/>
          <p:nvPr/>
        </p:nvSpPr>
        <p:spPr>
          <a:xfrm>
            <a:off x="7006106" y="2480732"/>
            <a:ext cx="364067" cy="34713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Блок-схема: узел 19"/>
          <p:cNvSpPr/>
          <p:nvPr/>
        </p:nvSpPr>
        <p:spPr>
          <a:xfrm>
            <a:off x="10096507" y="2480731"/>
            <a:ext cx="381000" cy="347135"/>
          </a:xfrm>
          <a:prstGeom prst="flowChartConnector">
            <a:avLst/>
          </a:prstGeom>
          <a:solidFill>
            <a:srgbClr val="F05A28"/>
          </a:solidFill>
          <a:ln>
            <a:solidFill>
              <a:srgbClr val="F05A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2" name="Прямая соединительная линия 21"/>
          <p:cNvCxnSpPr>
            <a:stCxn id="11" idx="6"/>
            <a:endCxn id="18" idx="2"/>
          </p:cNvCxnSpPr>
          <p:nvPr/>
        </p:nvCxnSpPr>
        <p:spPr>
          <a:xfrm flipV="1">
            <a:off x="1617128" y="2654301"/>
            <a:ext cx="2540008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endCxn id="19" idx="2"/>
          </p:cNvCxnSpPr>
          <p:nvPr/>
        </p:nvCxnSpPr>
        <p:spPr>
          <a:xfrm flipV="1">
            <a:off x="4550804" y="2654300"/>
            <a:ext cx="245530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>
            <a:stCxn id="19" idx="6"/>
            <a:endCxn id="20" idx="2"/>
          </p:cNvCxnSpPr>
          <p:nvPr/>
        </p:nvCxnSpPr>
        <p:spPr>
          <a:xfrm flipV="1">
            <a:off x="7370173" y="2654299"/>
            <a:ext cx="2726334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3666067" y="1800574"/>
            <a:ext cx="1862666" cy="524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10" dirty="0" smtClean="0">
                <a:latin typeface="Muller Narrow Light" pitchFamily="50" charset="-52"/>
              </a:rPr>
              <a:t>2004 </a:t>
            </a:r>
            <a:r>
              <a:rPr lang="ru-RU" sz="2810" dirty="0" smtClean="0">
                <a:latin typeface="Muller Narrow Light" pitchFamily="50" charset="-52"/>
              </a:rPr>
              <a:t>год</a:t>
            </a:r>
            <a:endParaRPr lang="en-GB" sz="2810" dirty="0">
              <a:latin typeface="Muller Narrow Light" pitchFamily="50" charset="-52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299201" y="1800574"/>
            <a:ext cx="1879600" cy="524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10" dirty="0" smtClean="0">
                <a:latin typeface="Muller Narrow Light" pitchFamily="50" charset="-52"/>
              </a:rPr>
              <a:t>200</a:t>
            </a:r>
            <a:r>
              <a:rPr lang="ru-RU" sz="2810" dirty="0" smtClean="0">
                <a:latin typeface="Muller Narrow Light" pitchFamily="50" charset="-52"/>
              </a:rPr>
              <a:t>9</a:t>
            </a:r>
            <a:r>
              <a:rPr lang="en-US" sz="2810" dirty="0" smtClean="0">
                <a:latin typeface="Muller Narrow Light" pitchFamily="50" charset="-52"/>
              </a:rPr>
              <a:t> </a:t>
            </a:r>
            <a:r>
              <a:rPr lang="ru-RU" sz="2810" dirty="0" smtClean="0">
                <a:latin typeface="Muller Narrow Light" pitchFamily="50" charset="-52"/>
              </a:rPr>
              <a:t>год</a:t>
            </a:r>
            <a:endParaRPr lang="en-GB" sz="2810" dirty="0">
              <a:latin typeface="Muller Narrow Light" pitchFamily="50" charset="-52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8691006" y="1800574"/>
            <a:ext cx="2456252" cy="524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10" dirty="0" smtClean="0">
                <a:latin typeface="Muller Narrow Light" pitchFamily="50" charset="-52"/>
              </a:rPr>
              <a:t>с мая </a:t>
            </a:r>
            <a:r>
              <a:rPr lang="en-US" sz="2810" dirty="0" smtClean="0">
                <a:latin typeface="Muller Narrow Light" pitchFamily="50" charset="-52"/>
              </a:rPr>
              <a:t>20</a:t>
            </a:r>
            <a:r>
              <a:rPr lang="ru-RU" sz="2810" dirty="0" smtClean="0">
                <a:latin typeface="Muller Narrow Light" pitchFamily="50" charset="-52"/>
              </a:rPr>
              <a:t>1</a:t>
            </a:r>
            <a:r>
              <a:rPr lang="en-US" sz="2810" dirty="0" smtClean="0">
                <a:latin typeface="Muller Narrow Light" pitchFamily="50" charset="-52"/>
              </a:rPr>
              <a:t>5</a:t>
            </a:r>
            <a:r>
              <a:rPr lang="ru-RU" sz="2810" dirty="0" smtClean="0">
                <a:latin typeface="Muller Narrow Light" pitchFamily="50" charset="-52"/>
              </a:rPr>
              <a:t> года</a:t>
            </a:r>
            <a:endParaRPr lang="en-GB" sz="2810" dirty="0">
              <a:latin typeface="Muller Narrow Light" pitchFamily="50" charset="-52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841474" y="3545933"/>
            <a:ext cx="2345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733" y="3507807"/>
            <a:ext cx="2230006" cy="2901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34" name="Прямоугольник 1033"/>
          <p:cNvSpPr/>
          <p:nvPr/>
        </p:nvSpPr>
        <p:spPr>
          <a:xfrm>
            <a:off x="956733" y="3094710"/>
            <a:ext cx="2405622" cy="3062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Muller Narrow Light" pitchFamily="50" charset="-52"/>
              </a:rPr>
              <a:t>на </a:t>
            </a:r>
            <a:r>
              <a:rPr lang="ru-RU" sz="1400" dirty="0">
                <a:latin typeface="Muller Narrow Light" pitchFamily="50" charset="-52"/>
              </a:rPr>
              <a:t>территории Мурманской области вопросами регулирования тарифов в регионе занимались </a:t>
            </a:r>
            <a:r>
              <a:rPr lang="ru-RU" sz="1400" dirty="0">
                <a:solidFill>
                  <a:srgbClr val="0082C8"/>
                </a:solidFill>
                <a:latin typeface="Muller Narrow ExtraBold" pitchFamily="50" charset="-52"/>
              </a:rPr>
              <a:t>Региональная энергетическая комиссия Мурманской области и Комитет по вопросам государственного регулирования ценообразования Мурманской </a:t>
            </a:r>
            <a:r>
              <a:rPr lang="ru-RU" sz="1400" dirty="0" smtClean="0">
                <a:solidFill>
                  <a:srgbClr val="0082C8"/>
                </a:solidFill>
                <a:latin typeface="Muller Narrow ExtraBold" pitchFamily="50" charset="-52"/>
              </a:rPr>
              <a:t>области</a:t>
            </a:r>
          </a:p>
          <a:p>
            <a:endParaRPr lang="ru-RU" sz="1300" dirty="0"/>
          </a:p>
          <a:p>
            <a:endParaRPr lang="ru-RU" sz="1300" dirty="0" smtClean="0"/>
          </a:p>
          <a:p>
            <a:endParaRPr lang="en-GB" sz="1300" dirty="0"/>
          </a:p>
        </p:txBody>
      </p:sp>
      <p:sp>
        <p:nvSpPr>
          <p:cNvPr id="75" name="Прямоугольник 74"/>
          <p:cNvSpPr/>
          <p:nvPr/>
        </p:nvSpPr>
        <p:spPr>
          <a:xfrm>
            <a:off x="3470791" y="3094710"/>
            <a:ext cx="2532075" cy="28469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Muller Narrow Light" pitchFamily="50" charset="-52"/>
              </a:rPr>
              <a:t>Региональная энергетическая комиссия Мурманской области и Комитет по вопросам государственного регулирования ценообразования Мурманской области </a:t>
            </a:r>
            <a:r>
              <a:rPr lang="ru-RU" sz="1400" dirty="0" smtClean="0">
                <a:latin typeface="Muller Narrow Light" pitchFamily="50" charset="-52"/>
              </a:rPr>
              <a:t>реорганизованы в один общий государственный орган </a:t>
            </a:r>
            <a:r>
              <a:rPr lang="ru-RU" sz="1400" dirty="0" smtClean="0">
                <a:solidFill>
                  <a:srgbClr val="0082C8"/>
                </a:solidFill>
                <a:latin typeface="Muller Narrow ExtraBold" pitchFamily="50" charset="-52"/>
              </a:rPr>
              <a:t>–Комитет по тарифному регулированию Мурманской области</a:t>
            </a:r>
          </a:p>
          <a:p>
            <a:endParaRPr lang="ru-RU" sz="1300" dirty="0"/>
          </a:p>
          <a:p>
            <a:endParaRPr lang="ru-RU" sz="1300" dirty="0" smtClean="0"/>
          </a:p>
          <a:p>
            <a:endParaRPr lang="en-GB" sz="1300" dirty="0"/>
          </a:p>
        </p:txBody>
      </p:sp>
      <p:sp>
        <p:nvSpPr>
          <p:cNvPr id="76" name="Прямоугольник 75"/>
          <p:cNvSpPr/>
          <p:nvPr/>
        </p:nvSpPr>
        <p:spPr>
          <a:xfrm>
            <a:off x="6299201" y="3094710"/>
            <a:ext cx="2336568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Muller Narrow Light" pitchFamily="50" charset="-52"/>
              </a:rPr>
              <a:t>Комитет по тарифному регулированию Мурманской области переименован в </a:t>
            </a:r>
            <a:r>
              <a:rPr lang="ru-RU" sz="1400" dirty="0" smtClean="0">
                <a:solidFill>
                  <a:srgbClr val="0082C8"/>
                </a:solidFill>
                <a:latin typeface="Muller Narrow ExtraBold" pitchFamily="50" charset="-52"/>
              </a:rPr>
              <a:t>Управление по тарифному регулированию Мурманской области</a:t>
            </a:r>
          </a:p>
          <a:p>
            <a:endParaRPr lang="ru-RU" sz="1300" dirty="0"/>
          </a:p>
          <a:p>
            <a:endParaRPr lang="ru-RU" sz="1300" dirty="0" smtClean="0"/>
          </a:p>
          <a:p>
            <a:endParaRPr lang="en-GB" sz="1300" dirty="0"/>
          </a:p>
        </p:txBody>
      </p:sp>
      <p:sp>
        <p:nvSpPr>
          <p:cNvPr id="80" name="Прямоугольник 79"/>
          <p:cNvSpPr/>
          <p:nvPr/>
        </p:nvSpPr>
        <p:spPr>
          <a:xfrm>
            <a:off x="8810690" y="3099087"/>
            <a:ext cx="2336568" cy="2200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Muller Narrow Light" pitchFamily="50" charset="-52"/>
              </a:rPr>
              <a:t>по настоящее время Управление по тарифному регулированию Мурманской области обратно переименовано в </a:t>
            </a:r>
            <a:r>
              <a:rPr lang="ru-RU" sz="1400" dirty="0" smtClean="0">
                <a:solidFill>
                  <a:srgbClr val="F05A28"/>
                </a:solidFill>
                <a:latin typeface="Muller Narrow ExtraBold" pitchFamily="50" charset="-52"/>
              </a:rPr>
              <a:t>Комитет по тарифному регулированию Мурманской области</a:t>
            </a:r>
          </a:p>
          <a:p>
            <a:endParaRPr lang="ru-RU" sz="1300" dirty="0"/>
          </a:p>
          <a:p>
            <a:endParaRPr lang="ru-RU" sz="1300" dirty="0" smtClean="0"/>
          </a:p>
          <a:p>
            <a:endParaRPr lang="en-GB" sz="1300" dirty="0"/>
          </a:p>
        </p:txBody>
      </p:sp>
      <p:sp>
        <p:nvSpPr>
          <p:cNvPr id="1038" name="Нижний колонтитул 103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#</a:t>
            </a:r>
            <a:r>
              <a:rPr lang="ru-RU" dirty="0" err="1"/>
              <a:t>насевережить</a:t>
            </a:r>
            <a:endParaRPr lang="ru-RU" dirty="0"/>
          </a:p>
        </p:txBody>
      </p:sp>
      <p:sp>
        <p:nvSpPr>
          <p:cNvPr id="1039" name="Номер слайда 10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3</a:t>
            </a:fld>
            <a:endParaRPr lang="ru-RU" dirty="0"/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956733" y="778934"/>
            <a:ext cx="10337800" cy="431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796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1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dirty="0" smtClean="0">
                <a:solidFill>
                  <a:srgbClr val="0082C8"/>
                </a:solidFill>
                <a:latin typeface="Muller Narrow ExtraBold" pitchFamily="50" charset="-52"/>
              </a:rPr>
              <a:t>- ИСТОРИЧЕСКАЯ СПРАВКА О КОМИТЕТЕ ПО ТАРИФНОМУ РЕГУЛИРОВАНИЮ МУРМАНСКОЙ ОБЛАСТИ -</a:t>
            </a:r>
            <a:endParaRPr lang="en-GB" sz="1800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45906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1474" y="948267"/>
            <a:ext cx="10556677" cy="643466"/>
          </a:xfrm>
        </p:spPr>
        <p:txBody>
          <a:bodyPr>
            <a:noAutofit/>
          </a:bodyPr>
          <a:lstStyle/>
          <a:p>
            <a:pPr algn="ctr"/>
            <a:r>
              <a:rPr lang="ru-RU" sz="1800" cap="all" dirty="0" smtClean="0">
                <a:solidFill>
                  <a:srgbClr val="0082C8"/>
                </a:solidFill>
                <a:latin typeface="Muller Narrow ExtraBold" pitchFamily="50" charset="-52"/>
                <a:cs typeface="Times New Roman" pitchFamily="18" charset="0"/>
              </a:rPr>
              <a:t>- сведения о доходах и расходах комитета</a:t>
            </a:r>
            <a:r>
              <a:rPr lang="en-US" sz="1800" cap="all" dirty="0" smtClean="0">
                <a:solidFill>
                  <a:srgbClr val="0082C8"/>
                </a:solidFill>
                <a:latin typeface="Muller Narrow ExtraBold" pitchFamily="50" charset="-52"/>
                <a:cs typeface="Times New Roman" pitchFamily="18" charset="0"/>
              </a:rPr>
              <a:t> </a:t>
            </a:r>
            <a:r>
              <a:rPr lang="ru-RU" sz="1800" cap="all" dirty="0" smtClean="0">
                <a:solidFill>
                  <a:srgbClr val="0082C8"/>
                </a:solidFill>
                <a:latin typeface="Muller Narrow ExtraBold" pitchFamily="50" charset="-52"/>
                <a:cs typeface="Times New Roman" pitchFamily="18" charset="0"/>
              </a:rPr>
              <a:t>по тарифному регулированию: -</a:t>
            </a:r>
            <a:br>
              <a:rPr lang="ru-RU" sz="1800" cap="all" dirty="0" smtClean="0">
                <a:solidFill>
                  <a:srgbClr val="0082C8"/>
                </a:solidFill>
                <a:latin typeface="Muller Narrow ExtraBold" pitchFamily="50" charset="-52"/>
                <a:cs typeface="Times New Roman" pitchFamily="18" charset="0"/>
              </a:rPr>
            </a:br>
            <a:r>
              <a:rPr lang="ru-RU" sz="1800" cap="all" dirty="0" smtClean="0">
                <a:solidFill>
                  <a:srgbClr val="0082C8"/>
                </a:solidFill>
                <a:latin typeface="Muller Narrow ExtraBold" pitchFamily="50" charset="-52"/>
                <a:cs typeface="Times New Roman" pitchFamily="18" charset="0"/>
              </a:rPr>
              <a:t>план и исполнение за 9 МЕСЯЦЕВ 2024 года</a:t>
            </a:r>
            <a:endParaRPr lang="en-GB" sz="1800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1474" y="1916483"/>
            <a:ext cx="10893326" cy="47562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400" dirty="0" smtClean="0">
                <a:latin typeface="Muller Narrow Light" pitchFamily="50" charset="-52"/>
              </a:rPr>
              <a:t>МЛН РУБЛЕЙ</a:t>
            </a:r>
          </a:p>
          <a:p>
            <a:pPr marL="0" indent="0">
              <a:buNone/>
            </a:pPr>
            <a:endParaRPr lang="ru-RU" sz="1400" dirty="0" smtClean="0">
              <a:latin typeface="Muller Narrow Light" pitchFamily="50" charset="-52"/>
            </a:endParaRPr>
          </a:p>
          <a:p>
            <a:pPr marL="0" indent="0">
              <a:buNone/>
            </a:pPr>
            <a:r>
              <a:rPr lang="ru-RU" sz="1400" dirty="0" smtClean="0">
                <a:latin typeface="Muller Narrow Light" pitchFamily="50" charset="-52"/>
              </a:rPr>
              <a:t>ДОХОДЫ</a:t>
            </a:r>
          </a:p>
          <a:p>
            <a:pPr marL="0" indent="0">
              <a:buNone/>
            </a:pPr>
            <a:r>
              <a:rPr lang="ru-RU" sz="1400" dirty="0" smtClean="0">
                <a:latin typeface="Muller Narrow Light" pitchFamily="50" charset="-52"/>
              </a:rPr>
              <a:t>	</a:t>
            </a:r>
            <a:endParaRPr lang="ru-RU" sz="1400" dirty="0">
              <a:latin typeface="Muller Narrow Light" pitchFamily="50" charset="-52"/>
            </a:endParaRPr>
          </a:p>
          <a:p>
            <a:pPr marL="0" indent="0">
              <a:buNone/>
            </a:pPr>
            <a:endParaRPr lang="en-US" sz="1400" dirty="0" smtClean="0">
              <a:latin typeface="Muller Narrow Light" pitchFamily="50" charset="-52"/>
            </a:endParaRPr>
          </a:p>
          <a:p>
            <a:pPr marL="0" indent="0">
              <a:buNone/>
            </a:pPr>
            <a:r>
              <a:rPr lang="ru-RU" sz="1400" dirty="0" smtClean="0">
                <a:latin typeface="Muller Narrow Light" pitchFamily="50" charset="-52"/>
              </a:rPr>
              <a:t>РАСХОДЫ</a:t>
            </a:r>
            <a:endParaRPr lang="en-GB" sz="1400" dirty="0">
              <a:latin typeface="Muller Narrow Light" pitchFamily="50" charset="-52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#</a:t>
            </a:r>
            <a:r>
              <a:rPr lang="ru-RU" dirty="0" err="1" smtClean="0"/>
              <a:t>насевережить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4</a:t>
            </a:fld>
            <a:endParaRPr lang="ru-RU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993874" y="535697"/>
            <a:ext cx="10556677" cy="412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796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1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cap="all" dirty="0" smtClean="0">
                <a:latin typeface="Muller Narrow Light" pitchFamily="50" charset="-52"/>
                <a:cs typeface="Times New Roman" pitchFamily="18" charset="0"/>
              </a:rPr>
              <a:t>Бюджет комитета по тарифному регулированию мурманской области для граждан</a:t>
            </a:r>
            <a:endParaRPr lang="en-GB" sz="1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040466" y="2328334"/>
            <a:ext cx="3285067" cy="711200"/>
          </a:xfrm>
          <a:prstGeom prst="rect">
            <a:avLst/>
          </a:prstGeom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Прямоугольник 8"/>
          <p:cNvSpPr/>
          <p:nvPr/>
        </p:nvSpPr>
        <p:spPr>
          <a:xfrm>
            <a:off x="2040467" y="2370668"/>
            <a:ext cx="1744132" cy="626532"/>
          </a:xfrm>
          <a:prstGeom prst="rect">
            <a:avLst/>
          </a:prstGeom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 smtClean="0">
                <a:solidFill>
                  <a:srgbClr val="FF0000"/>
                </a:solidFill>
                <a:latin typeface="Muller Narrow ExtraBold" pitchFamily="50" charset="-52"/>
              </a:rPr>
              <a:t>43,2</a:t>
            </a:r>
            <a:r>
              <a:rPr lang="ru-RU" sz="1500" dirty="0" smtClean="0">
                <a:solidFill>
                  <a:srgbClr val="FF0000"/>
                </a:solidFill>
                <a:latin typeface="Muller Narrow Light" pitchFamily="50" charset="-52"/>
              </a:rPr>
              <a:t>%</a:t>
            </a:r>
            <a:endParaRPr lang="en-GB" sz="1500" dirty="0">
              <a:solidFill>
                <a:srgbClr val="FF0000"/>
              </a:solidFill>
              <a:latin typeface="Muller Narrow Light" pitchFamily="50" charset="-52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040464" y="3327401"/>
            <a:ext cx="3285067" cy="711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Прямоугольник 10"/>
          <p:cNvSpPr/>
          <p:nvPr/>
        </p:nvSpPr>
        <p:spPr>
          <a:xfrm>
            <a:off x="2040467" y="3361268"/>
            <a:ext cx="2641600" cy="643465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 smtClean="0">
                <a:latin typeface="Muller Narrow ExtraBold" pitchFamily="50" charset="-52"/>
              </a:rPr>
              <a:t>69,3</a:t>
            </a:r>
            <a:r>
              <a:rPr lang="ru-RU" sz="1500" dirty="0" smtClean="0">
                <a:latin typeface="Muller Narrow Light" pitchFamily="50" charset="-52"/>
              </a:rPr>
              <a:t>%</a:t>
            </a:r>
            <a:endParaRPr lang="en-GB" sz="1500" dirty="0">
              <a:latin typeface="Muller Narrow Light" pitchFamily="50" charset="-52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427133" y="2328333"/>
            <a:ext cx="1151467" cy="71120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rgbClr val="FF0000"/>
                </a:solidFill>
                <a:latin typeface="Muller Narrow Light" pitchFamily="50" charset="-52"/>
              </a:rPr>
              <a:t>ФАКТ  </a:t>
            </a:r>
            <a:r>
              <a:rPr lang="ru-RU" sz="1400" dirty="0" smtClean="0">
                <a:solidFill>
                  <a:srgbClr val="FF0000"/>
                </a:solidFill>
                <a:latin typeface="Muller Narrow ExtraBold" pitchFamily="50" charset="-52"/>
              </a:rPr>
              <a:t>0,26</a:t>
            </a:r>
          </a:p>
          <a:p>
            <a:r>
              <a:rPr lang="ru-RU" sz="1400" dirty="0" smtClean="0">
                <a:solidFill>
                  <a:srgbClr val="000000"/>
                </a:solidFill>
                <a:latin typeface="Muller Narrow Light" pitchFamily="50" charset="-52"/>
              </a:rPr>
              <a:t> </a:t>
            </a:r>
          </a:p>
          <a:p>
            <a:r>
              <a:rPr lang="ru-RU" sz="1400" dirty="0" smtClean="0">
                <a:solidFill>
                  <a:srgbClr val="000000"/>
                </a:solidFill>
                <a:latin typeface="Muller Narrow Light" pitchFamily="50" charset="-52"/>
              </a:rPr>
              <a:t>ПЛАН  </a:t>
            </a:r>
            <a:r>
              <a:rPr lang="ru-RU" sz="1400" dirty="0" smtClean="0">
                <a:solidFill>
                  <a:srgbClr val="000000"/>
                </a:solidFill>
                <a:latin typeface="Muller Narrow ExtraBold" pitchFamily="50" charset="-52"/>
              </a:rPr>
              <a:t>0,6</a:t>
            </a:r>
            <a:endParaRPr lang="en-GB" sz="1400" dirty="0">
              <a:solidFill>
                <a:srgbClr val="000000"/>
              </a:solidFill>
              <a:latin typeface="Muller Narrow ExtraBold" pitchFamily="50" charset="-52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427133" y="3327399"/>
            <a:ext cx="1227667" cy="71120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rgbClr val="FF0000"/>
                </a:solidFill>
                <a:latin typeface="Muller Narrow Light" pitchFamily="50" charset="-52"/>
              </a:rPr>
              <a:t>ФАКТ  </a:t>
            </a:r>
            <a:r>
              <a:rPr lang="ru-RU" sz="1400" dirty="0" smtClean="0">
                <a:solidFill>
                  <a:srgbClr val="FF0000"/>
                </a:solidFill>
                <a:latin typeface="Muller Narrow ExtraBold" pitchFamily="50" charset="-52"/>
              </a:rPr>
              <a:t>50,2</a:t>
            </a:r>
          </a:p>
          <a:p>
            <a:r>
              <a:rPr lang="ru-RU" sz="1400" dirty="0" smtClean="0">
                <a:solidFill>
                  <a:srgbClr val="000000"/>
                </a:solidFill>
                <a:latin typeface="Muller Narrow Light" pitchFamily="50" charset="-52"/>
              </a:rPr>
              <a:t> </a:t>
            </a:r>
          </a:p>
          <a:p>
            <a:r>
              <a:rPr lang="ru-RU" sz="1400" dirty="0" smtClean="0">
                <a:solidFill>
                  <a:srgbClr val="000000"/>
                </a:solidFill>
                <a:latin typeface="Muller Narrow Light" pitchFamily="50" charset="-52"/>
              </a:rPr>
              <a:t>ПЛАН  </a:t>
            </a:r>
            <a:r>
              <a:rPr lang="ru-RU" sz="1400" dirty="0" smtClean="0">
                <a:solidFill>
                  <a:srgbClr val="000000"/>
                </a:solidFill>
                <a:latin typeface="Muller Narrow ExtraBold" pitchFamily="50" charset="-52"/>
              </a:rPr>
              <a:t>72,4</a:t>
            </a:r>
            <a:endParaRPr lang="en-GB" sz="1400" dirty="0">
              <a:solidFill>
                <a:srgbClr val="000000"/>
              </a:solidFill>
              <a:latin typeface="Muller Narrow ExtraBold" pitchFamily="50" charset="-52"/>
            </a:endParaRPr>
          </a:p>
        </p:txBody>
      </p:sp>
      <p:sp>
        <p:nvSpPr>
          <p:cNvPr id="16" name="Скругленный прямоугольник 15">
            <a:extLst>
              <a:ext uri="{FF2B5EF4-FFF2-40B4-BE49-F238E27FC236}"/>
            </a:extLst>
          </p:cNvPr>
          <p:cNvSpPr/>
          <p:nvPr/>
        </p:nvSpPr>
        <p:spPr>
          <a:xfrm>
            <a:off x="2040464" y="4286436"/>
            <a:ext cx="3285069" cy="2275231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82C8"/>
                </a:solidFill>
                <a:latin typeface="Muller Narrow ExtraBold" pitchFamily="50" charset="-52"/>
              </a:rPr>
              <a:t>Закон Мурманской области от 18.12.2023  № 2949-01-ЗМО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82C8"/>
                </a:solidFill>
                <a:latin typeface="Muller Narrow ExtraBold" pitchFamily="50" charset="-52"/>
              </a:rPr>
              <a:t>(в ред. Закона Мурманской области от 21.03.2024                     № 2972-01-ЗМО)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82C8"/>
                </a:solidFill>
                <a:latin typeface="Muller Narrow ExtraBold" pitchFamily="50" charset="-52"/>
              </a:rPr>
              <a:t>  «Об областном бюджете на 2024 год и на плановый период 2025 и 2026 годов»</a:t>
            </a:r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xmlns="" id="{792BB353-EE97-DE4B-B216-1155F8F363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474" y="4580467"/>
            <a:ext cx="1198989" cy="999066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6578600" y="1989666"/>
            <a:ext cx="5156200" cy="4182534"/>
          </a:xfrm>
          <a:prstGeom prst="rect">
            <a:avLst/>
          </a:prstGeom>
          <a:noFill/>
          <a:ln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400" dirty="0" smtClean="0">
                <a:solidFill>
                  <a:srgbClr val="000000"/>
                </a:solidFill>
                <a:latin typeface="Muller Narrow Light" pitchFamily="50" charset="-52"/>
              </a:rPr>
              <a:t>ИСПОЛНЕНО ПО РАСХОДАМ:</a:t>
            </a:r>
          </a:p>
          <a:p>
            <a:endParaRPr lang="ru-RU" sz="1400" dirty="0">
              <a:solidFill>
                <a:srgbClr val="000000"/>
              </a:solidFill>
              <a:latin typeface="Muller Narrow Light" pitchFamily="50" charset="-52"/>
            </a:endParaRPr>
          </a:p>
          <a:p>
            <a:endParaRPr lang="ru-RU" sz="1400" dirty="0" smtClean="0">
              <a:solidFill>
                <a:srgbClr val="000000"/>
              </a:solidFill>
              <a:latin typeface="Muller Narrow Light" pitchFamily="50" charset="-52"/>
            </a:endParaRPr>
          </a:p>
          <a:p>
            <a:r>
              <a:rPr lang="ru-RU" sz="1400" dirty="0" smtClean="0">
                <a:solidFill>
                  <a:srgbClr val="0082C8"/>
                </a:solidFill>
                <a:latin typeface="Muller Narrow ExtraBold" pitchFamily="50" charset="-52"/>
              </a:rPr>
              <a:t>	45,2</a:t>
            </a:r>
            <a:r>
              <a:rPr lang="ru-RU" sz="1400" dirty="0" smtClean="0">
                <a:solidFill>
                  <a:srgbClr val="000000"/>
                </a:solidFill>
                <a:latin typeface="Muller Narrow ExtraBold" pitchFamily="50" charset="-52"/>
              </a:rPr>
              <a:t>	</a:t>
            </a:r>
            <a:r>
              <a:rPr lang="ru-RU" sz="1400" dirty="0" smtClean="0">
                <a:solidFill>
                  <a:srgbClr val="000000"/>
                </a:solidFill>
                <a:latin typeface="Muller Narrow Light" pitchFamily="50" charset="-52"/>
              </a:rPr>
              <a:t>	на реализацию государственной программы</a:t>
            </a:r>
            <a:endParaRPr lang="en-US" sz="1400" dirty="0" smtClean="0">
              <a:solidFill>
                <a:srgbClr val="000000"/>
              </a:solidFill>
              <a:latin typeface="Muller Narrow Light" pitchFamily="50" charset="-52"/>
            </a:endParaRPr>
          </a:p>
          <a:p>
            <a:r>
              <a:rPr lang="ru-RU" sz="1000" dirty="0" smtClean="0">
                <a:solidFill>
                  <a:srgbClr val="0082C8"/>
                </a:solidFill>
                <a:latin typeface="Muller Narrow ExtraBold" pitchFamily="50" charset="-52"/>
              </a:rPr>
              <a:t>	  </a:t>
            </a:r>
            <a:r>
              <a:rPr lang="ru-RU" sz="1000" dirty="0" smtClean="0">
                <a:solidFill>
                  <a:srgbClr val="0082C8"/>
                </a:solidFill>
                <a:latin typeface="Muller Narrow Light" pitchFamily="50" charset="-52"/>
              </a:rPr>
              <a:t>МЛН  РУБЛЕЙ</a:t>
            </a:r>
            <a:r>
              <a:rPr lang="ru-RU" sz="1000" dirty="0" smtClean="0">
                <a:solidFill>
                  <a:srgbClr val="000000"/>
                </a:solidFill>
                <a:latin typeface="Muller Narrow Light" pitchFamily="50" charset="-52"/>
              </a:rPr>
              <a:t>	</a:t>
            </a:r>
            <a:r>
              <a:rPr lang="ru-RU" sz="1400" dirty="0" smtClean="0">
                <a:solidFill>
                  <a:srgbClr val="000000"/>
                </a:solidFill>
                <a:latin typeface="Muller Narrow Light" pitchFamily="50" charset="-52"/>
              </a:rPr>
              <a:t> </a:t>
            </a:r>
            <a:r>
              <a:rPr lang="ru-RU" sz="1400" b="1" dirty="0" smtClean="0">
                <a:solidFill>
                  <a:srgbClr val="000000"/>
                </a:solidFill>
                <a:latin typeface="Muller Narrow Light" pitchFamily="50" charset="-52"/>
              </a:rPr>
              <a:t>«Экономический потенциал».  </a:t>
            </a:r>
            <a:r>
              <a:rPr lang="ru-RU" sz="1400" dirty="0" smtClean="0">
                <a:solidFill>
                  <a:srgbClr val="000000"/>
                </a:solidFill>
                <a:latin typeface="Muller Narrow Light" pitchFamily="50" charset="-52"/>
              </a:rPr>
              <a:t>Подпрограмма 5.			Обеспечение реализации государственной 				программы. Мероприятие 3</a:t>
            </a:r>
            <a:r>
              <a:rPr lang="ru-RU" sz="1400" b="1" dirty="0" smtClean="0">
                <a:solidFill>
                  <a:srgbClr val="000000"/>
                </a:solidFill>
                <a:latin typeface="Muller Narrow Light" pitchFamily="50" charset="-52"/>
              </a:rPr>
              <a:t>		</a:t>
            </a:r>
            <a:endParaRPr lang="ru-RU" sz="1400" b="1" dirty="0">
              <a:solidFill>
                <a:srgbClr val="000000"/>
              </a:solidFill>
              <a:latin typeface="Muller Narrow Light" pitchFamily="50" charset="-52"/>
            </a:endParaRPr>
          </a:p>
          <a:p>
            <a:r>
              <a:rPr lang="ru-RU" sz="1400" dirty="0" smtClean="0">
                <a:solidFill>
                  <a:srgbClr val="000000"/>
                </a:solidFill>
                <a:latin typeface="Muller Narrow Light" pitchFamily="50" charset="-52"/>
              </a:rPr>
              <a:t>из них:</a:t>
            </a:r>
          </a:p>
          <a:p>
            <a:r>
              <a:rPr lang="ru-RU" sz="1400" dirty="0" smtClean="0">
                <a:solidFill>
                  <a:srgbClr val="000000"/>
                </a:solidFill>
                <a:latin typeface="Muller Narrow Light" pitchFamily="50" charset="-52"/>
              </a:rPr>
              <a:t>	  </a:t>
            </a:r>
          </a:p>
          <a:p>
            <a:r>
              <a:rPr lang="ru-RU" sz="1400" dirty="0" smtClean="0">
                <a:solidFill>
                  <a:srgbClr val="000000"/>
                </a:solidFill>
                <a:latin typeface="Muller Narrow Light" pitchFamily="50" charset="-52"/>
              </a:rPr>
              <a:t>	</a:t>
            </a:r>
            <a:r>
              <a:rPr lang="ru-RU" sz="1400" dirty="0" smtClean="0">
                <a:solidFill>
                  <a:srgbClr val="0082C8"/>
                </a:solidFill>
                <a:latin typeface="Muller Narrow ExtraBold" pitchFamily="50" charset="-52"/>
              </a:rPr>
              <a:t>34,4</a:t>
            </a:r>
            <a:r>
              <a:rPr lang="ru-RU" sz="1400" dirty="0" smtClean="0">
                <a:solidFill>
                  <a:srgbClr val="000000"/>
                </a:solidFill>
                <a:latin typeface="Muller Narrow ExtraBold" pitchFamily="50" charset="-52"/>
              </a:rPr>
              <a:t>	</a:t>
            </a:r>
            <a:r>
              <a:rPr lang="ru-RU" sz="1400" dirty="0" smtClean="0">
                <a:solidFill>
                  <a:srgbClr val="000000"/>
                </a:solidFill>
                <a:latin typeface="Muller Narrow Light" pitchFamily="50" charset="-52"/>
              </a:rPr>
              <a:t>	на выплаты персоналу</a:t>
            </a:r>
          </a:p>
          <a:p>
            <a:r>
              <a:rPr lang="ru-RU" sz="1400" dirty="0" smtClean="0">
                <a:solidFill>
                  <a:srgbClr val="0082C8"/>
                </a:solidFill>
                <a:latin typeface="Muller Narrow ExtraBold" pitchFamily="50" charset="-52"/>
              </a:rPr>
              <a:t>	  </a:t>
            </a:r>
            <a:r>
              <a:rPr lang="ru-RU" sz="1000" dirty="0" smtClean="0">
                <a:solidFill>
                  <a:srgbClr val="0082C8"/>
                </a:solidFill>
                <a:latin typeface="Muller Narrow Light" pitchFamily="50" charset="-52"/>
              </a:rPr>
              <a:t>МЛН  РУБЛЕЙ</a:t>
            </a:r>
          </a:p>
          <a:p>
            <a:endParaRPr lang="ru-RU" sz="1000" dirty="0" smtClean="0">
              <a:solidFill>
                <a:srgbClr val="0082C8"/>
              </a:solidFill>
              <a:latin typeface="Muller Narrow ExtraBold" pitchFamily="50" charset="-52"/>
            </a:endParaRPr>
          </a:p>
          <a:p>
            <a:endParaRPr lang="ru-RU" sz="1000" dirty="0">
              <a:solidFill>
                <a:srgbClr val="0082C8"/>
              </a:solidFill>
              <a:latin typeface="Muller Narrow ExtraBold" pitchFamily="50" charset="-52"/>
            </a:endParaRPr>
          </a:p>
          <a:p>
            <a:r>
              <a:rPr lang="ru-RU" sz="1000" dirty="0" smtClean="0">
                <a:solidFill>
                  <a:srgbClr val="0082C8"/>
                </a:solidFill>
                <a:latin typeface="Muller Narrow ExtraBold" pitchFamily="50" charset="-52"/>
              </a:rPr>
              <a:t>	 </a:t>
            </a:r>
          </a:p>
          <a:p>
            <a:r>
              <a:rPr lang="ru-RU" sz="1000" dirty="0" smtClean="0">
                <a:solidFill>
                  <a:srgbClr val="0082C8"/>
                </a:solidFill>
                <a:latin typeface="Muller Narrow ExtraBold" pitchFamily="50" charset="-52"/>
              </a:rPr>
              <a:t>	 </a:t>
            </a:r>
            <a:r>
              <a:rPr lang="ru-RU" sz="1400" dirty="0" smtClean="0">
                <a:solidFill>
                  <a:srgbClr val="0082C8"/>
                </a:solidFill>
                <a:latin typeface="Muller Narrow ExtraBold" pitchFamily="50" charset="-52"/>
              </a:rPr>
              <a:t>1,0		</a:t>
            </a:r>
            <a:r>
              <a:rPr lang="ru-RU" sz="1400" dirty="0" smtClean="0">
                <a:solidFill>
                  <a:schemeClr val="tx1"/>
                </a:solidFill>
                <a:latin typeface="Muller Narrow Light" pitchFamily="50" charset="-52"/>
              </a:rPr>
              <a:t>на осуществление государственных закупок</a:t>
            </a:r>
          </a:p>
          <a:p>
            <a:r>
              <a:rPr lang="ru-RU" sz="1000" dirty="0">
                <a:solidFill>
                  <a:srgbClr val="0082C8"/>
                </a:solidFill>
                <a:latin typeface="Muller Narrow ExtraBold" pitchFamily="50" charset="-52"/>
              </a:rPr>
              <a:t>	 </a:t>
            </a:r>
            <a:r>
              <a:rPr lang="ru-RU" sz="1000" dirty="0" smtClean="0">
                <a:solidFill>
                  <a:srgbClr val="0082C8"/>
                </a:solidFill>
                <a:latin typeface="Muller Narrow ExtraBold" pitchFamily="50" charset="-52"/>
              </a:rPr>
              <a:t> </a:t>
            </a:r>
            <a:r>
              <a:rPr lang="ru-RU" sz="1000" dirty="0" smtClean="0">
                <a:solidFill>
                  <a:srgbClr val="0082C8"/>
                </a:solidFill>
                <a:latin typeface="Muller Narrow Light" pitchFamily="50" charset="-52"/>
              </a:rPr>
              <a:t>МЛН  РУБЛЕЙ</a:t>
            </a:r>
          </a:p>
          <a:p>
            <a:endParaRPr lang="ru-RU" sz="1000" dirty="0">
              <a:solidFill>
                <a:srgbClr val="0082C8"/>
              </a:solidFill>
              <a:latin typeface="Muller Narrow ExtraBold" pitchFamily="50" charset="-52"/>
            </a:endParaRPr>
          </a:p>
          <a:p>
            <a:endParaRPr lang="ru-RU" sz="1000" dirty="0" smtClean="0">
              <a:solidFill>
                <a:srgbClr val="0082C8"/>
              </a:solidFill>
              <a:latin typeface="Muller Narrow ExtraBold" pitchFamily="50" charset="-52"/>
            </a:endParaRPr>
          </a:p>
          <a:p>
            <a:r>
              <a:rPr lang="ru-RU" sz="1000" dirty="0">
                <a:solidFill>
                  <a:srgbClr val="0082C8"/>
                </a:solidFill>
                <a:latin typeface="Muller Narrow ExtraBold" pitchFamily="50" charset="-52"/>
              </a:rPr>
              <a:t>	</a:t>
            </a:r>
            <a:r>
              <a:rPr lang="ru-RU" sz="1000" dirty="0" smtClean="0">
                <a:solidFill>
                  <a:srgbClr val="0082C8"/>
                </a:solidFill>
                <a:latin typeface="Muller Narrow ExtraBold" pitchFamily="50" charset="-52"/>
              </a:rPr>
              <a:t>  </a:t>
            </a:r>
            <a:r>
              <a:rPr lang="ru-RU" sz="1400" dirty="0" smtClean="0">
                <a:solidFill>
                  <a:srgbClr val="0082C8"/>
                </a:solidFill>
                <a:latin typeface="Muller Narrow ExtraBold" pitchFamily="50" charset="-52"/>
              </a:rPr>
              <a:t>0,1		</a:t>
            </a:r>
            <a:r>
              <a:rPr lang="ru-RU" sz="1400" dirty="0">
                <a:solidFill>
                  <a:schemeClr val="tx1"/>
                </a:solidFill>
                <a:latin typeface="Muller Narrow Light" pitchFamily="50" charset="-52"/>
              </a:rPr>
              <a:t> образование (повышение квалификации </a:t>
            </a:r>
            <a:r>
              <a:rPr lang="ru-RU" sz="1400" dirty="0">
                <a:solidFill>
                  <a:srgbClr val="0082C8"/>
                </a:solidFill>
                <a:latin typeface="Muller Narrow ExtraBold" pitchFamily="50" charset="-52"/>
              </a:rPr>
              <a:t>	</a:t>
            </a:r>
            <a:endParaRPr lang="ru-RU" sz="1400" dirty="0" smtClean="0">
              <a:solidFill>
                <a:srgbClr val="0082C8"/>
              </a:solidFill>
              <a:latin typeface="Muller Narrow ExtraBold" pitchFamily="50" charset="-52"/>
            </a:endParaRPr>
          </a:p>
          <a:p>
            <a:r>
              <a:rPr lang="ru-RU" sz="1400" dirty="0">
                <a:solidFill>
                  <a:srgbClr val="0082C8"/>
                </a:solidFill>
                <a:latin typeface="Muller Narrow ExtraBold" pitchFamily="50" charset="-52"/>
              </a:rPr>
              <a:t>	</a:t>
            </a:r>
            <a:r>
              <a:rPr lang="ru-RU" sz="1000" dirty="0" smtClean="0">
                <a:solidFill>
                  <a:srgbClr val="0082C8"/>
                </a:solidFill>
                <a:latin typeface="Muller Narrow Light" pitchFamily="50" charset="-52"/>
              </a:rPr>
              <a:t>МЛН </a:t>
            </a:r>
            <a:r>
              <a:rPr lang="ru-RU" sz="1000" dirty="0">
                <a:solidFill>
                  <a:srgbClr val="0082C8"/>
                </a:solidFill>
                <a:latin typeface="Muller Narrow Light" pitchFamily="50" charset="-52"/>
              </a:rPr>
              <a:t>РУБЛЕЙ</a:t>
            </a:r>
            <a:r>
              <a:rPr lang="ru-RU" sz="1400" dirty="0" smtClean="0">
                <a:solidFill>
                  <a:srgbClr val="0082C8"/>
                </a:solidFill>
                <a:latin typeface="Muller Narrow ExtraBold" pitchFamily="50" charset="-52"/>
              </a:rPr>
              <a:t>	</a:t>
            </a:r>
            <a:r>
              <a:rPr lang="ru-RU" sz="1400" dirty="0">
                <a:solidFill>
                  <a:schemeClr val="tx1"/>
                </a:solidFill>
                <a:latin typeface="Muller Narrow Light" pitchFamily="50" charset="-52"/>
              </a:rPr>
              <a:t>сотрудников Комитета)</a:t>
            </a:r>
            <a:endParaRPr lang="en-GB" sz="1400" dirty="0">
              <a:solidFill>
                <a:schemeClr val="tx1"/>
              </a:solidFill>
              <a:latin typeface="Muller Narrow Light" pitchFamily="50" charset="-52"/>
            </a:endParaRPr>
          </a:p>
          <a:p>
            <a:r>
              <a:rPr lang="ru-RU" sz="1400" dirty="0" smtClean="0">
                <a:solidFill>
                  <a:srgbClr val="0082C8"/>
                </a:solidFill>
                <a:latin typeface="Muller Narrow ExtraBold" pitchFamily="50" charset="-52"/>
              </a:rPr>
              <a:t>	</a:t>
            </a:r>
            <a:r>
              <a:rPr lang="ru-RU" sz="1400" dirty="0">
                <a:solidFill>
                  <a:srgbClr val="0082C8"/>
                </a:solidFill>
                <a:latin typeface="Muller Narrow ExtraBold" pitchFamily="50" charset="-52"/>
              </a:rPr>
              <a:t>	</a:t>
            </a:r>
            <a:endParaRPr lang="en-GB" sz="1400" dirty="0">
              <a:solidFill>
                <a:schemeClr val="tx1"/>
              </a:solidFill>
              <a:latin typeface="Muller Narrow Light" pitchFamily="50" charset="-52"/>
            </a:endParaRPr>
          </a:p>
        </p:txBody>
      </p:sp>
      <p:pic>
        <p:nvPicPr>
          <p:cNvPr id="20" name="Рисунок 19">
            <a:extLst>
              <a:ext uri="{FF2B5EF4-FFF2-40B4-BE49-F238E27FC236}">
                <a16:creationId xmlns:a16="http://schemas.microsoft.com/office/drawing/2014/main" xmlns="" id="{8799F3D2-8F59-9048-AE9F-F7827C8562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4800" y="3843867"/>
            <a:ext cx="431661" cy="550333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="" xmlns:a16="http://schemas.microsoft.com/office/drawing/2014/main" id="{3755AE41-004B-894E-AA68-98C2432950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54799" y="4673600"/>
            <a:ext cx="431661" cy="533401"/>
          </a:xfrm>
          <a:prstGeom prst="rect">
            <a:avLst/>
          </a:prstGeom>
        </p:spPr>
      </p:pic>
      <p:pic>
        <p:nvPicPr>
          <p:cNvPr id="22" name="Рисунок 21">
            <a:extLst>
              <a:ext uri="{FF2B5EF4-FFF2-40B4-BE49-F238E27FC236}">
                <a16:creationId xmlns="" xmlns:a16="http://schemas.microsoft.com/office/drawing/2014/main" id="{755867C3-9FC0-FF45-89B0-73B5446572B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92830" y="2683934"/>
            <a:ext cx="355600" cy="419100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xmlns="" id="{3E0896B7-6AA4-2B44-9386-8D276E0BC9B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71872" y="5549900"/>
            <a:ext cx="355600" cy="448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895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054376" y="6672697"/>
            <a:ext cx="4056691" cy="383297"/>
          </a:xfrm>
        </p:spPr>
        <p:txBody>
          <a:bodyPr/>
          <a:lstStyle/>
          <a:p>
            <a:r>
              <a:rPr lang="ru-RU" dirty="0"/>
              <a:t>#</a:t>
            </a:r>
            <a:r>
              <a:rPr lang="ru-RU" dirty="0" err="1"/>
              <a:t>насевережить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11067" y="2429617"/>
            <a:ext cx="3826933" cy="4343716"/>
          </a:xfrm>
          <a:ln w="28575">
            <a:solidFill>
              <a:srgbClr val="0082C8"/>
            </a:solidFill>
          </a:ln>
        </p:spPr>
        <p:txBody>
          <a:bodyPr/>
          <a:lstStyle/>
          <a:p>
            <a:endParaRPr lang="ru-RU" dirty="0"/>
          </a:p>
        </p:txBody>
      </p:sp>
      <p:sp>
        <p:nvSpPr>
          <p:cNvPr id="6" name="Заголовок 1"/>
          <p:cNvSpPr txBox="1">
            <a:spLocks noGrp="1"/>
          </p:cNvSpPr>
          <p:nvPr>
            <p:ph type="title"/>
          </p:nvPr>
        </p:nvSpPr>
        <p:spPr>
          <a:xfrm>
            <a:off x="4185807" y="3768445"/>
            <a:ext cx="3772860" cy="7154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796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1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400" dirty="0" smtClean="0">
                <a:solidFill>
                  <a:srgbClr val="0082C8"/>
                </a:solidFill>
                <a:latin typeface="Muller Narrow ExtraBold" pitchFamily="50" charset="-52"/>
              </a:rPr>
              <a:t>ДИНАМИКА ИСПОЛНЕНИЯ </a:t>
            </a:r>
            <a:br>
              <a:rPr lang="ru-RU" sz="1400" dirty="0" smtClean="0">
                <a:solidFill>
                  <a:srgbClr val="0082C8"/>
                </a:solidFill>
                <a:latin typeface="Muller Narrow ExtraBold" pitchFamily="50" charset="-52"/>
              </a:rPr>
            </a:br>
            <a:r>
              <a:rPr lang="ru-RU" sz="1400" dirty="0" smtClean="0">
                <a:solidFill>
                  <a:srgbClr val="0082C8"/>
                </a:solidFill>
                <a:latin typeface="Muller Narrow ExtraBold" pitchFamily="50" charset="-52"/>
              </a:rPr>
              <a:t>ГОСУДАРСТВЕННОЙ ПРОГРАММЫ </a:t>
            </a:r>
            <a:br>
              <a:rPr lang="ru-RU" sz="1400" dirty="0" smtClean="0">
                <a:solidFill>
                  <a:srgbClr val="0082C8"/>
                </a:solidFill>
                <a:latin typeface="Muller Narrow ExtraBold" pitchFamily="50" charset="-52"/>
              </a:rPr>
            </a:br>
            <a:r>
              <a:rPr lang="ru-RU" sz="1400" dirty="0" smtClean="0">
                <a:solidFill>
                  <a:srgbClr val="0082C8"/>
                </a:solidFill>
                <a:latin typeface="Muller Narrow ExtraBold" pitchFamily="50" charset="-52"/>
              </a:rPr>
              <a:t>(ПО КОМИТЕТУ  ПО ТАРИФНОМУ РЕГУЛИРОВАНИЮ МУРМАНСКОЙ ОБЛАСТИ)</a:t>
            </a:r>
            <a:endParaRPr lang="en-GB" sz="1400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993874" y="939800"/>
            <a:ext cx="10556677" cy="3132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796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1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2000" cap="all" dirty="0" smtClean="0">
              <a:solidFill>
                <a:srgbClr val="0082C8"/>
              </a:solidFill>
              <a:latin typeface="Muller Narrow ExtraBold" pitchFamily="50" charset="-52"/>
              <a:cs typeface="Times New Roman" pitchFamily="18" charset="0"/>
            </a:endParaRPr>
          </a:p>
          <a:p>
            <a:pPr algn="ctr"/>
            <a:r>
              <a:rPr lang="ru-RU" sz="1800" cap="all" dirty="0" smtClean="0">
                <a:solidFill>
                  <a:srgbClr val="0082C8"/>
                </a:solidFill>
                <a:latin typeface="Muller Narrow ExtraBold" pitchFamily="50" charset="-52"/>
                <a:cs typeface="Times New Roman" pitchFamily="18" charset="0"/>
              </a:rPr>
              <a:t>- государственная программа «экономический потенциал» -</a:t>
            </a:r>
            <a:br>
              <a:rPr lang="ru-RU" sz="1800" cap="all" dirty="0" smtClean="0">
                <a:solidFill>
                  <a:srgbClr val="0082C8"/>
                </a:solidFill>
                <a:latin typeface="Muller Narrow ExtraBold" pitchFamily="50" charset="-52"/>
                <a:cs typeface="Times New Roman" pitchFamily="18" charset="0"/>
              </a:rPr>
            </a:br>
            <a:endParaRPr lang="en-GB" sz="1800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96779" y="1582365"/>
            <a:ext cx="3657597" cy="738664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chemeClr val="bg1"/>
                </a:solidFill>
                <a:latin typeface="Muller Narrow Light" pitchFamily="50" charset="-52"/>
              </a:rPr>
              <a:t>	Цель</a:t>
            </a:r>
            <a:r>
              <a:rPr lang="ru-RU" sz="1400" b="1" dirty="0">
                <a:solidFill>
                  <a:schemeClr val="bg1"/>
                </a:solidFill>
                <a:latin typeface="Muller Narrow Light" pitchFamily="50" charset="-52"/>
              </a:rPr>
              <a:t>: </a:t>
            </a:r>
            <a:r>
              <a:rPr lang="ru-RU" sz="1400" dirty="0">
                <a:solidFill>
                  <a:schemeClr val="bg1"/>
                </a:solidFill>
                <a:latin typeface="Muller Narrow Light" pitchFamily="50" charset="-52"/>
              </a:rPr>
              <a:t>Обеспечение </a:t>
            </a:r>
            <a:r>
              <a:rPr lang="ru-RU" sz="1400" dirty="0" smtClean="0">
                <a:solidFill>
                  <a:schemeClr val="bg1"/>
                </a:solidFill>
                <a:latin typeface="Muller Narrow Light" pitchFamily="50" charset="-52"/>
              </a:rPr>
              <a:t>устойчивого </a:t>
            </a:r>
            <a:r>
              <a:rPr lang="en-US" sz="1400" dirty="0" smtClean="0">
                <a:solidFill>
                  <a:schemeClr val="bg1"/>
                </a:solidFill>
                <a:latin typeface="Muller Narrow Light" pitchFamily="50" charset="-52"/>
              </a:rPr>
              <a:t>	 </a:t>
            </a:r>
            <a:r>
              <a:rPr lang="ru-RU" sz="1400" dirty="0" smtClean="0">
                <a:solidFill>
                  <a:schemeClr val="bg1"/>
                </a:solidFill>
                <a:latin typeface="Muller Narrow Light" pitchFamily="50" charset="-52"/>
              </a:rPr>
              <a:t>	промышленного </a:t>
            </a:r>
            <a:r>
              <a:rPr lang="ru-RU" sz="1400" dirty="0">
                <a:solidFill>
                  <a:schemeClr val="bg1"/>
                </a:solidFill>
                <a:latin typeface="Muller Narrow Light" pitchFamily="50" charset="-52"/>
              </a:rPr>
              <a:t>роста, </a:t>
            </a:r>
            <a:r>
              <a:rPr lang="en-US" sz="1400" dirty="0">
                <a:solidFill>
                  <a:schemeClr val="bg1"/>
                </a:solidFill>
                <a:latin typeface="Muller Narrow Light" pitchFamily="50" charset="-52"/>
              </a:rPr>
              <a:t> </a:t>
            </a:r>
            <a:r>
              <a:rPr lang="ru-RU" sz="1400" dirty="0" smtClean="0">
                <a:solidFill>
                  <a:schemeClr val="bg1"/>
                </a:solidFill>
                <a:latin typeface="Muller Narrow Light" pitchFamily="50" charset="-52"/>
              </a:rPr>
              <a:t>деловой и</a:t>
            </a:r>
            <a:r>
              <a:rPr lang="en-US" sz="1400" dirty="0" smtClean="0">
                <a:solidFill>
                  <a:schemeClr val="bg1"/>
                </a:solidFill>
                <a:latin typeface="Muller Narrow Light" pitchFamily="50" charset="-52"/>
              </a:rPr>
              <a:t> </a:t>
            </a:r>
            <a:r>
              <a:rPr lang="ru-RU" sz="1400" dirty="0" smtClean="0">
                <a:solidFill>
                  <a:schemeClr val="bg1"/>
                </a:solidFill>
                <a:latin typeface="Muller Narrow Light" pitchFamily="50" charset="-52"/>
              </a:rPr>
              <a:t>	инвестиционной</a:t>
            </a:r>
            <a:r>
              <a:rPr lang="en-US" sz="1400" dirty="0" smtClean="0">
                <a:solidFill>
                  <a:schemeClr val="bg1"/>
                </a:solidFill>
                <a:latin typeface="Muller Narrow Light" pitchFamily="50" charset="-52"/>
              </a:rPr>
              <a:t> </a:t>
            </a:r>
            <a:r>
              <a:rPr lang="ru-RU" sz="1400" dirty="0" smtClean="0">
                <a:solidFill>
                  <a:schemeClr val="bg1"/>
                </a:solidFill>
                <a:latin typeface="Muller Narrow Light" pitchFamily="50" charset="-52"/>
              </a:rPr>
              <a:t>активности </a:t>
            </a:r>
            <a:r>
              <a:rPr lang="ru-RU" sz="1400" dirty="0">
                <a:solidFill>
                  <a:schemeClr val="bg1"/>
                </a:solidFill>
                <a:latin typeface="Muller Narrow Light" pitchFamily="50" charset="-52"/>
              </a:rPr>
              <a:t>бизнеса</a:t>
            </a:r>
            <a:endParaRPr lang="ru-RU" sz="1400" b="1" dirty="0">
              <a:solidFill>
                <a:schemeClr val="bg1"/>
              </a:solidFill>
              <a:latin typeface="Muller Narrow Light" pitchFamily="50" charset="-52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71383" y="2429617"/>
            <a:ext cx="376881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chemeClr val="accent3"/>
                </a:solidFill>
                <a:latin typeface="Muller Narrow Light" pitchFamily="50" charset="-52"/>
                <a:cs typeface="Arial" pitchFamily="34" charset="0"/>
              </a:rPr>
              <a:t>Задачи:</a:t>
            </a:r>
          </a:p>
          <a:p>
            <a:r>
              <a:rPr lang="ru-RU" sz="1400" dirty="0">
                <a:solidFill>
                  <a:schemeClr val="accent3"/>
                </a:solidFill>
                <a:latin typeface="Muller Narrow Light" pitchFamily="50" charset="-52"/>
                <a:cs typeface="Arial" pitchFamily="34" charset="0"/>
              </a:rPr>
              <a:t>1. </a:t>
            </a:r>
            <a:r>
              <a:rPr lang="ru-RU" sz="1400" dirty="0">
                <a:latin typeface="Muller Narrow Light" pitchFamily="50" charset="-52"/>
              </a:rPr>
              <a:t>Формирование благоприятной инвестиционной среды. </a:t>
            </a:r>
          </a:p>
          <a:p>
            <a:r>
              <a:rPr lang="ru-RU" sz="1400" dirty="0">
                <a:latin typeface="Muller Narrow Light" pitchFamily="50" charset="-52"/>
              </a:rPr>
              <a:t>2. Развитие малого и среднего предпринимательства.</a:t>
            </a:r>
          </a:p>
          <a:p>
            <a:r>
              <a:rPr lang="ru-RU" sz="1400" dirty="0">
                <a:latin typeface="Muller Narrow Light" pitchFamily="50" charset="-52"/>
              </a:rPr>
              <a:t>3. Содействие развитию международных и внешнеэкономических связей, в том числе росту экспорта товаров и услуг.</a:t>
            </a:r>
          </a:p>
          <a:p>
            <a:r>
              <a:rPr lang="ru-RU" sz="1400" dirty="0">
                <a:latin typeface="Muller Narrow Light" pitchFamily="50" charset="-52"/>
              </a:rPr>
              <a:t>4. Развитие промышленности и повышение ее конкурентоспособности.</a:t>
            </a:r>
          </a:p>
          <a:p>
            <a:r>
              <a:rPr lang="ru-RU" sz="1400" dirty="0">
                <a:latin typeface="Muller Narrow Light" pitchFamily="50" charset="-52"/>
              </a:rPr>
              <a:t>5. Повышение роли туризма в экономическом и социокультурном развитии региона.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140201" y="1582364"/>
            <a:ext cx="3818466" cy="2031325"/>
          </a:xfrm>
          <a:prstGeom prst="rect">
            <a:avLst/>
          </a:prstGeom>
          <a:noFill/>
          <a:ln w="28575">
            <a:solidFill>
              <a:srgbClr val="0082C8"/>
            </a:solidFill>
          </a:ln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0082C8"/>
                </a:solidFill>
                <a:latin typeface="Muller Narrow Light" pitchFamily="50" charset="-52"/>
              </a:rPr>
              <a:t>Из 5 подпрограмм ГП  </a:t>
            </a:r>
            <a:r>
              <a:rPr lang="ru-RU" sz="1400" b="1" dirty="0" smtClean="0">
                <a:latin typeface="Muller Narrow Light" pitchFamily="50" charset="-52"/>
              </a:rPr>
              <a:t>«Экономический потенциал» </a:t>
            </a:r>
            <a:r>
              <a:rPr lang="ru-RU" sz="1400" dirty="0" smtClean="0">
                <a:latin typeface="Muller Narrow Light" pitchFamily="50" charset="-52"/>
              </a:rPr>
              <a:t>Комитет</a:t>
            </a:r>
            <a:r>
              <a:rPr lang="en-US" sz="1400" dirty="0" smtClean="0">
                <a:latin typeface="Muller Narrow Light" pitchFamily="50" charset="-52"/>
              </a:rPr>
              <a:t> </a:t>
            </a:r>
            <a:r>
              <a:rPr lang="ru-RU" sz="1400" dirty="0" smtClean="0">
                <a:latin typeface="Muller Narrow Light" pitchFamily="50" charset="-52"/>
              </a:rPr>
              <a:t>по тарифному регулированию Мурманской области обеспечивает реализацию одной подпрограммы.</a:t>
            </a:r>
          </a:p>
          <a:p>
            <a:r>
              <a:rPr lang="ru-RU" sz="1400" b="1" dirty="0" smtClean="0">
                <a:solidFill>
                  <a:srgbClr val="0082C8"/>
                </a:solidFill>
                <a:latin typeface="Muller Narrow Light" pitchFamily="50" charset="-52"/>
              </a:rPr>
              <a:t>Подпрограмма 5. Обеспечение реализации государственной программы.</a:t>
            </a:r>
          </a:p>
          <a:p>
            <a:r>
              <a:rPr lang="ru-RU" sz="1400" dirty="0" smtClean="0">
                <a:solidFill>
                  <a:srgbClr val="FF0000"/>
                </a:solidFill>
                <a:latin typeface="Muller Narrow Light" pitchFamily="50" charset="-52"/>
              </a:rPr>
              <a:t>Основное мероприятие 3. Обеспечение </a:t>
            </a:r>
            <a:r>
              <a:rPr lang="ru-RU" sz="1400" dirty="0">
                <a:solidFill>
                  <a:srgbClr val="FF0000"/>
                </a:solidFill>
                <a:latin typeface="Muller Narrow Light" pitchFamily="50" charset="-52"/>
              </a:rPr>
              <a:t>реализации функций в сфере тарифного регулирования на территории Мурманской </a:t>
            </a:r>
            <a:r>
              <a:rPr lang="ru-RU" sz="1400" dirty="0" smtClean="0">
                <a:solidFill>
                  <a:srgbClr val="FF0000"/>
                </a:solidFill>
                <a:latin typeface="Muller Narrow Light" pitchFamily="50" charset="-52"/>
              </a:rPr>
              <a:t>области</a:t>
            </a: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993874" y="535697"/>
            <a:ext cx="10556677" cy="3363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796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1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cap="all" dirty="0" smtClean="0">
                <a:latin typeface="Muller Narrow Light" pitchFamily="50" charset="-52"/>
                <a:cs typeface="Times New Roman" pitchFamily="18" charset="0"/>
              </a:rPr>
              <a:t>Бюджет комитета по тарифному регулированию мурманской области для граждан</a:t>
            </a:r>
            <a:endParaRPr lang="en-GB" sz="20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8111067" y="1582365"/>
            <a:ext cx="3826933" cy="738664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chemeClr val="bg1"/>
                </a:solidFill>
                <a:latin typeface="Muller Narrow Light" pitchFamily="50" charset="-52"/>
                <a:cs typeface="Times New Roman" panose="02020603050405020304" pitchFamily="18" charset="0"/>
              </a:rPr>
              <a:t>Постановление ПМО от  11.11.2020 № 780-ПП  (ред. </a:t>
            </a:r>
            <a:r>
              <a:rPr lang="ru-RU" sz="1400" b="1">
                <a:solidFill>
                  <a:schemeClr val="bg1"/>
                </a:solidFill>
                <a:latin typeface="Muller Narrow Light" pitchFamily="50" charset="-52"/>
                <a:cs typeface="Times New Roman" panose="02020603050405020304" pitchFamily="18" charset="0"/>
              </a:rPr>
              <a:t>от </a:t>
            </a:r>
            <a:r>
              <a:rPr lang="ru-RU" sz="1400" b="1" smtClean="0">
                <a:solidFill>
                  <a:schemeClr val="bg1"/>
                </a:solidFill>
                <a:latin typeface="Muller Narrow Light" pitchFamily="50" charset="-52"/>
                <a:cs typeface="Times New Roman" panose="02020603050405020304" pitchFamily="18" charset="0"/>
              </a:rPr>
              <a:t>19.09.2024</a:t>
            </a:r>
            <a:r>
              <a:rPr lang="ru-RU" sz="1400" b="1" dirty="0" smtClean="0">
                <a:solidFill>
                  <a:schemeClr val="bg1"/>
                </a:solidFill>
                <a:latin typeface="Muller Narrow Light" pitchFamily="50" charset="-52"/>
                <a:cs typeface="Times New Roman" panose="02020603050405020304" pitchFamily="18" charset="0"/>
              </a:rPr>
              <a:t>)</a:t>
            </a:r>
          </a:p>
          <a:p>
            <a:endParaRPr lang="ru-RU" sz="1400" b="1" dirty="0">
              <a:solidFill>
                <a:schemeClr val="bg1"/>
              </a:solidFill>
              <a:latin typeface="Muller Narrow Light" pitchFamily="50" charset="-52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239390" y="2514597"/>
            <a:ext cx="36034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latin typeface="Muller Narrow Light" pitchFamily="50" charset="-52"/>
              </a:rPr>
              <a:t>Сведения об объемах финансирования</a:t>
            </a:r>
          </a:p>
          <a:p>
            <a:pPr algn="ctr"/>
            <a:r>
              <a:rPr lang="ru-RU" sz="1400" b="1" dirty="0" smtClean="0">
                <a:latin typeface="Muller Narrow Light" pitchFamily="50" charset="-52"/>
              </a:rPr>
              <a:t> государственной программы</a:t>
            </a:r>
            <a:endParaRPr lang="ru-RU" sz="1400" b="1" dirty="0">
              <a:solidFill>
                <a:schemeClr val="bg1"/>
              </a:solidFill>
              <a:latin typeface="Muller Narrow Light" pitchFamily="50" charset="-52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239390" y="3037817"/>
            <a:ext cx="1738963" cy="398435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0000"/>
                </a:solidFill>
                <a:latin typeface="Muller Narrow Light" pitchFamily="50" charset="-52"/>
              </a:rPr>
              <a:t>По годам</a:t>
            </a:r>
            <a:endParaRPr lang="en-GB" sz="1400" dirty="0">
              <a:solidFill>
                <a:srgbClr val="000000"/>
              </a:solidFill>
              <a:latin typeface="Muller Narrow Light" pitchFamily="50" charset="-52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126130" y="3037817"/>
            <a:ext cx="1716716" cy="398435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82C8"/>
                </a:solidFill>
                <a:latin typeface="Muller Narrow ExtraBold" pitchFamily="50" charset="-52"/>
              </a:rPr>
              <a:t>МЛН РУБЛЕЙ</a:t>
            </a:r>
            <a:endParaRPr lang="en-GB" sz="1400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239389" y="3543236"/>
            <a:ext cx="1738963" cy="393763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0000"/>
                </a:solidFill>
                <a:latin typeface="Muller Narrow Light" pitchFamily="50" charset="-52"/>
              </a:rPr>
              <a:t>2021</a:t>
            </a:r>
            <a:endParaRPr lang="en-GB" sz="1400" dirty="0">
              <a:solidFill>
                <a:srgbClr val="000000"/>
              </a:solidFill>
              <a:latin typeface="Muller Narrow Light" pitchFamily="50" charset="-52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126130" y="4000438"/>
            <a:ext cx="1708247" cy="448732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82C8"/>
                </a:solidFill>
                <a:latin typeface="Muller Narrow ExtraBold" pitchFamily="50" charset="-52"/>
              </a:rPr>
              <a:t>61,2</a:t>
            </a:r>
            <a:endParaRPr lang="en-GB" sz="1400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249873" y="4000437"/>
            <a:ext cx="1738963" cy="448733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0000"/>
                </a:solidFill>
                <a:latin typeface="Muller Narrow Light" pitchFamily="50" charset="-52"/>
              </a:rPr>
              <a:t>2022</a:t>
            </a:r>
            <a:endParaRPr lang="en-GB" sz="1400" dirty="0">
              <a:solidFill>
                <a:srgbClr val="000000"/>
              </a:solidFill>
              <a:latin typeface="Muller Narrow Light" pitchFamily="50" charset="-52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8249873" y="4508498"/>
            <a:ext cx="1728479" cy="381001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0000"/>
                </a:solidFill>
                <a:latin typeface="Muller Narrow Light" pitchFamily="50" charset="-52"/>
              </a:rPr>
              <a:t>2023</a:t>
            </a:r>
            <a:endParaRPr lang="en-GB" sz="1400" dirty="0">
              <a:solidFill>
                <a:srgbClr val="000000"/>
              </a:solidFill>
              <a:latin typeface="Muller Narrow Light" pitchFamily="50" charset="-52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0126131" y="3543237"/>
            <a:ext cx="1716716" cy="393762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82C8"/>
                </a:solidFill>
                <a:latin typeface="Muller Narrow ExtraBold" pitchFamily="50" charset="-52"/>
              </a:rPr>
              <a:t>51,7</a:t>
            </a:r>
            <a:endParaRPr lang="en-GB" sz="1400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0126131" y="4508498"/>
            <a:ext cx="1708246" cy="381001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82C8"/>
                </a:solidFill>
                <a:latin typeface="Muller Narrow ExtraBold" pitchFamily="50" charset="-52"/>
              </a:rPr>
              <a:t>64,2</a:t>
            </a:r>
            <a:endParaRPr lang="en-GB" sz="1400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8249873" y="4933706"/>
            <a:ext cx="1728480" cy="355600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0000"/>
                </a:solidFill>
                <a:latin typeface="Muller Narrow Light" pitchFamily="50" charset="-52"/>
              </a:rPr>
              <a:t>2024</a:t>
            </a:r>
            <a:endParaRPr lang="en-GB" sz="1400" dirty="0">
              <a:solidFill>
                <a:srgbClr val="000000"/>
              </a:solidFill>
              <a:latin typeface="Muller Narrow Light" pitchFamily="50" charset="-52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8249873" y="5350918"/>
            <a:ext cx="1738964" cy="397933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0000"/>
                </a:solidFill>
                <a:latin typeface="Muller Narrow Light" pitchFamily="50" charset="-52"/>
              </a:rPr>
              <a:t>2025</a:t>
            </a:r>
            <a:endParaRPr lang="en-GB" sz="1400" dirty="0">
              <a:solidFill>
                <a:srgbClr val="000000"/>
              </a:solidFill>
              <a:latin typeface="Muller Narrow Light" pitchFamily="50" charset="-52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10126131" y="4933706"/>
            <a:ext cx="1716714" cy="355600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82C8"/>
                </a:solidFill>
                <a:latin typeface="Muller Narrow ExtraBold" pitchFamily="50" charset="-52"/>
              </a:rPr>
              <a:t>67,5</a:t>
            </a:r>
            <a:endParaRPr lang="en-GB" sz="1400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10126131" y="5350919"/>
            <a:ext cx="1716714" cy="397933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82C8"/>
                </a:solidFill>
                <a:latin typeface="Muller Narrow ExtraBold" pitchFamily="50" charset="-52"/>
              </a:rPr>
              <a:t>66,3</a:t>
            </a:r>
            <a:endParaRPr lang="en-GB" sz="1400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  <p:pic>
        <p:nvPicPr>
          <p:cNvPr id="38" name="Рисунок 37">
            <a:extLst>
              <a:ext uri="{FF2B5EF4-FFF2-40B4-BE49-F238E27FC236}">
                <a16:creationId xmlns:a16="http://schemas.microsoft.com/office/drawing/2014/main" xmlns="" id="{BA74246C-F170-314D-A9E9-E23AC10695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77399" y="6226228"/>
            <a:ext cx="795867" cy="459818"/>
          </a:xfrm>
          <a:prstGeom prst="rect">
            <a:avLst/>
          </a:prstGeom>
        </p:spPr>
      </p:pic>
      <p:sp>
        <p:nvSpPr>
          <p:cNvPr id="39" name="Прямоугольник 38"/>
          <p:cNvSpPr/>
          <p:nvPr/>
        </p:nvSpPr>
        <p:spPr>
          <a:xfrm>
            <a:off x="4332619" y="4507690"/>
            <a:ext cx="91736" cy="161317"/>
          </a:xfrm>
          <a:prstGeom prst="rect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4332619" y="4471240"/>
            <a:ext cx="546679" cy="2342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  <a:latin typeface="Muller Narrow Light" pitchFamily="50" charset="-52"/>
              </a:rPr>
              <a:t>ПЛАН</a:t>
            </a:r>
            <a:endParaRPr lang="ru-RU" sz="1000" dirty="0">
              <a:solidFill>
                <a:schemeClr val="tx1"/>
              </a:solidFill>
              <a:latin typeface="Muller Narrow Light" pitchFamily="50" charset="-52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4898546" y="4508498"/>
            <a:ext cx="94290" cy="161316"/>
          </a:xfrm>
          <a:prstGeom prst="rect">
            <a:avLst/>
          </a:prstGeom>
          <a:solidFill>
            <a:srgbClr val="F0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4888922" y="4518127"/>
            <a:ext cx="562454" cy="1516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  <a:latin typeface="Muller Narrow Light" pitchFamily="50" charset="-52"/>
              </a:rPr>
              <a:t>ФАКТ</a:t>
            </a:r>
            <a:endParaRPr lang="ru-RU" sz="1000" dirty="0">
              <a:solidFill>
                <a:schemeClr val="tx1"/>
              </a:solidFill>
              <a:latin typeface="Muller Narrow Light" pitchFamily="50" charset="-52"/>
            </a:endParaRPr>
          </a:p>
        </p:txBody>
      </p:sp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A6AB4DD8-C93C-6844-9C3F-892B90B895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538" y="1773897"/>
            <a:ext cx="355600" cy="355600"/>
          </a:xfrm>
          <a:prstGeom prst="rect">
            <a:avLst/>
          </a:prstGeom>
        </p:spPr>
      </p:pic>
      <p:sp>
        <p:nvSpPr>
          <p:cNvPr id="46" name="Прямоугольник 45"/>
          <p:cNvSpPr/>
          <p:nvPr/>
        </p:nvSpPr>
        <p:spPr>
          <a:xfrm>
            <a:off x="4054376" y="5003799"/>
            <a:ext cx="591883" cy="11176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7" name="Прямоугольник 46"/>
          <p:cNvSpPr/>
          <p:nvPr/>
        </p:nvSpPr>
        <p:spPr>
          <a:xfrm>
            <a:off x="4054376" y="4775199"/>
            <a:ext cx="591883" cy="1575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0000"/>
                </a:solidFill>
                <a:latin typeface="Muller Narrow ExtraBold" pitchFamily="50" charset="-52"/>
              </a:rPr>
              <a:t>67,5</a:t>
            </a:r>
            <a:endParaRPr lang="en-GB" sz="1200" b="1" dirty="0">
              <a:solidFill>
                <a:srgbClr val="000000"/>
              </a:solidFill>
              <a:latin typeface="Muller Narrow ExtraBold" pitchFamily="50" charset="-52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6810277" y="4546599"/>
            <a:ext cx="112299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000000"/>
                </a:solidFill>
                <a:latin typeface="Muller Narrow Light" pitchFamily="50" charset="-52"/>
              </a:rPr>
              <a:t>МЛН РУБЛЕЙ</a:t>
            </a:r>
            <a:endParaRPr lang="en-GB" sz="1200" dirty="0">
              <a:solidFill>
                <a:srgbClr val="000000"/>
              </a:solidFill>
              <a:latin typeface="Muller Narrow Light" pitchFamily="50" charset="-52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4719589" y="5840370"/>
            <a:ext cx="626534" cy="288911"/>
          </a:xfrm>
          <a:prstGeom prst="rect">
            <a:avLst/>
          </a:prstGeom>
          <a:solidFill>
            <a:srgbClr val="F0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Muller Narrow ExtraBold" pitchFamily="50" charset="-52"/>
              </a:rPr>
              <a:t>17,7</a:t>
            </a:r>
            <a:r>
              <a:rPr lang="ru-RU" sz="1200" dirty="0" smtClean="0"/>
              <a:t>%</a:t>
            </a:r>
            <a:endParaRPr lang="en-GB" sz="1200" dirty="0"/>
          </a:p>
        </p:txBody>
      </p:sp>
      <p:sp>
        <p:nvSpPr>
          <p:cNvPr id="56" name="Прямоугольник 55"/>
          <p:cNvSpPr/>
          <p:nvPr/>
        </p:nvSpPr>
        <p:spPr>
          <a:xfrm>
            <a:off x="4715934" y="5562599"/>
            <a:ext cx="626534" cy="2031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0000"/>
                </a:solidFill>
                <a:latin typeface="Muller Narrow ExtraBold" pitchFamily="50" charset="-52"/>
              </a:rPr>
              <a:t>11,9</a:t>
            </a:r>
            <a:endParaRPr lang="en-GB" sz="1200" b="1" dirty="0">
              <a:solidFill>
                <a:srgbClr val="000000"/>
              </a:solidFill>
              <a:latin typeface="Muller Narrow ExtraBold" pitchFamily="50" charset="-52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5451376" y="6378627"/>
            <a:ext cx="626535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0000"/>
                </a:solidFill>
                <a:latin typeface="Muller Narrow Light" pitchFamily="50" charset="-52"/>
              </a:rPr>
              <a:t>1 </a:t>
            </a:r>
            <a:r>
              <a:rPr lang="ru-RU" sz="1200" b="1" dirty="0" err="1">
                <a:solidFill>
                  <a:srgbClr val="000000"/>
                </a:solidFill>
                <a:latin typeface="Muller Narrow Light" pitchFamily="50" charset="-52"/>
              </a:rPr>
              <a:t>пг</a:t>
            </a:r>
            <a:r>
              <a:rPr lang="ru-RU" sz="1200" b="1" dirty="0">
                <a:solidFill>
                  <a:srgbClr val="000000"/>
                </a:solidFill>
                <a:latin typeface="Muller Narrow Light" pitchFamily="50" charset="-52"/>
              </a:rPr>
              <a:t>.</a:t>
            </a:r>
            <a:endParaRPr lang="en-GB" sz="1200" b="1" dirty="0">
              <a:solidFill>
                <a:srgbClr val="000000"/>
              </a:solidFill>
              <a:latin typeface="Muller Narrow Light" pitchFamily="50" charset="-52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8249872" y="5777494"/>
            <a:ext cx="1738964" cy="397933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0000"/>
                </a:solidFill>
                <a:latin typeface="Muller Narrow Light" pitchFamily="50" charset="-52"/>
              </a:rPr>
              <a:t>2026</a:t>
            </a:r>
            <a:endParaRPr lang="en-GB" sz="1400" dirty="0">
              <a:solidFill>
                <a:srgbClr val="000000"/>
              </a:solidFill>
              <a:latin typeface="Muller Narrow Light" pitchFamily="50" charset="-52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10117663" y="5777977"/>
            <a:ext cx="1716714" cy="397933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82C8"/>
                </a:solidFill>
                <a:latin typeface="Muller Narrow ExtraBold" pitchFamily="50" charset="-52"/>
              </a:rPr>
              <a:t>66,3</a:t>
            </a:r>
            <a:endParaRPr lang="en-GB" sz="1400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5451376" y="5473716"/>
            <a:ext cx="626535" cy="647684"/>
          </a:xfrm>
          <a:prstGeom prst="rect">
            <a:avLst/>
          </a:prstGeom>
          <a:solidFill>
            <a:srgbClr val="F0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Muller Narrow ExtraBold" pitchFamily="50" charset="-52"/>
              </a:rPr>
              <a:t>42,3</a:t>
            </a:r>
            <a:r>
              <a:rPr lang="ru-RU" sz="1200" dirty="0" smtClean="0"/>
              <a:t>%</a:t>
            </a:r>
            <a:endParaRPr lang="en-GB" sz="1200" dirty="0"/>
          </a:p>
        </p:txBody>
      </p:sp>
      <p:sp>
        <p:nvSpPr>
          <p:cNvPr id="51" name="Прямоугольник 50"/>
          <p:cNvSpPr/>
          <p:nvPr/>
        </p:nvSpPr>
        <p:spPr>
          <a:xfrm>
            <a:off x="4715933" y="6378627"/>
            <a:ext cx="626535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  <a:latin typeface="Muller Narrow Light" pitchFamily="50" charset="-52"/>
              </a:rPr>
              <a:t>I</a:t>
            </a:r>
            <a:r>
              <a:rPr lang="ru-RU" sz="1200" b="1" dirty="0" smtClean="0">
                <a:solidFill>
                  <a:srgbClr val="000000"/>
                </a:solidFill>
                <a:latin typeface="Muller Narrow Light" pitchFamily="50" charset="-52"/>
              </a:rPr>
              <a:t> кв.</a:t>
            </a:r>
            <a:r>
              <a:rPr lang="en-US" sz="1200" b="1" dirty="0" smtClean="0">
                <a:solidFill>
                  <a:srgbClr val="000000"/>
                </a:solidFill>
                <a:latin typeface="Muller Narrow Light" pitchFamily="50" charset="-52"/>
              </a:rPr>
              <a:t> </a:t>
            </a:r>
            <a:endParaRPr lang="en-GB" sz="1200" b="1" dirty="0">
              <a:solidFill>
                <a:srgbClr val="000000"/>
              </a:solidFill>
              <a:latin typeface="Muller Narrow Light" pitchFamily="50" charset="-52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6229878" y="5142087"/>
            <a:ext cx="668868" cy="987194"/>
          </a:xfrm>
          <a:prstGeom prst="rect">
            <a:avLst/>
          </a:prstGeom>
          <a:solidFill>
            <a:srgbClr val="F0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Muller Narrow ExtraBold" pitchFamily="50" charset="-52"/>
              </a:rPr>
              <a:t>67,0</a:t>
            </a:r>
            <a:r>
              <a:rPr lang="ru-RU" sz="1200" dirty="0" smtClean="0"/>
              <a:t>%</a:t>
            </a:r>
            <a:endParaRPr lang="en-GB" sz="1200" dirty="0"/>
          </a:p>
        </p:txBody>
      </p:sp>
      <p:sp>
        <p:nvSpPr>
          <p:cNvPr id="54" name="Прямоугольник 53"/>
          <p:cNvSpPr/>
          <p:nvPr/>
        </p:nvSpPr>
        <p:spPr>
          <a:xfrm flipH="1">
            <a:off x="6272210" y="6378627"/>
            <a:ext cx="626536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rgbClr val="000000"/>
                </a:solidFill>
                <a:latin typeface="Muller Narrow Light" pitchFamily="50" charset="-52"/>
              </a:rPr>
              <a:t>9 мес.</a:t>
            </a:r>
            <a:endParaRPr lang="en-GB" sz="1200" b="1" dirty="0">
              <a:solidFill>
                <a:srgbClr val="000000"/>
              </a:solidFill>
              <a:latin typeface="Muller Narrow Light" pitchFamily="50" charset="-52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6272212" y="4865512"/>
            <a:ext cx="626534" cy="2765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0000"/>
                </a:solidFill>
                <a:latin typeface="Muller Narrow ExtraBold" pitchFamily="50" charset="-52"/>
              </a:rPr>
              <a:t>45,2</a:t>
            </a:r>
            <a:endParaRPr lang="en-GB" sz="1200" b="1" dirty="0">
              <a:solidFill>
                <a:srgbClr val="000000"/>
              </a:solidFill>
              <a:latin typeface="Muller Narrow ExtraBold" pitchFamily="50" charset="-52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5451376" y="5142087"/>
            <a:ext cx="626535" cy="2681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0000"/>
                </a:solidFill>
                <a:latin typeface="Muller Narrow ExtraBold" pitchFamily="50" charset="-52"/>
              </a:rPr>
              <a:t>28,5</a:t>
            </a:r>
            <a:endParaRPr lang="en-GB" sz="1200" b="1" dirty="0">
              <a:solidFill>
                <a:srgbClr val="000000"/>
              </a:solidFill>
              <a:latin typeface="Muller Narrow ExtraBold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413852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1474" y="889000"/>
            <a:ext cx="10556677" cy="454903"/>
          </a:xfrm>
        </p:spPr>
        <p:txBody>
          <a:bodyPr>
            <a:noAutofit/>
          </a:bodyPr>
          <a:lstStyle/>
          <a:p>
            <a:pPr algn="ctr"/>
            <a:r>
              <a:rPr lang="ru-RU" sz="1800" cap="all" dirty="0" smtClean="0">
                <a:solidFill>
                  <a:srgbClr val="0082C8"/>
                </a:solidFill>
                <a:latin typeface="Muller Narrow ExtraBold" pitchFamily="50" charset="-52"/>
                <a:cs typeface="Times New Roman" pitchFamily="18" charset="0"/>
              </a:rPr>
              <a:t>- Работа объединенного общественного совета -</a:t>
            </a:r>
            <a:endParaRPr lang="en-GB" sz="1800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4513" y="2286000"/>
            <a:ext cx="4695726" cy="4047067"/>
          </a:xfrm>
          <a:solidFill>
            <a:srgbClr val="EBEBEB"/>
          </a:solidFill>
          <a:ln>
            <a:solidFill>
              <a:srgbClr val="0082C8"/>
            </a:solidFill>
          </a:ln>
        </p:spPr>
        <p:txBody>
          <a:bodyPr>
            <a:normAutofit fontScale="25000" lnSpcReduction="2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ru-RU" sz="4800" dirty="0">
                <a:latin typeface="Muller Narrow Light Italic" pitchFamily="50" charset="-52"/>
              </a:rPr>
              <a:t>развития взаимодействия Государственной </a:t>
            </a:r>
            <a:r>
              <a:rPr lang="ru-RU" sz="4800" dirty="0" smtClean="0">
                <a:latin typeface="Muller Narrow Light Italic" pitchFamily="50" charset="-52"/>
              </a:rPr>
              <a:t>жилищной инспекции </a:t>
            </a:r>
            <a:r>
              <a:rPr lang="ru-RU" sz="4800" dirty="0">
                <a:latin typeface="Muller Narrow Light Italic" pitchFamily="50" charset="-52"/>
              </a:rPr>
              <a:t>Мурманской области, Комитета по тарифному регулированию Мурманской области, Министерства строительства Мурманской области и гражданского общества, обеспечения участия граждан, общественных объединений и иных организаций в обсуждении и выработке решений по вопросам государственной политики и нормативно-правового регулирования в сфере жилищно-коммунального хозяйства, строительства;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4800" dirty="0">
                <a:latin typeface="Muller Narrow Light Italic" pitchFamily="50" charset="-52"/>
              </a:rPr>
              <a:t>обеспечения учета общественно значимых </a:t>
            </a:r>
            <a:r>
              <a:rPr lang="ru-RU" sz="4800" dirty="0" smtClean="0">
                <a:latin typeface="Muller Narrow Light Italic" pitchFamily="50" charset="-52"/>
              </a:rPr>
              <a:t>интересов граждан</a:t>
            </a:r>
            <a:r>
              <a:rPr lang="ru-RU" sz="4800" dirty="0">
                <a:latin typeface="Muller Narrow Light Italic" pitchFamily="50" charset="-52"/>
              </a:rPr>
              <a:t>, общественных объединений и иных организаций при решении вопросов в сфере жилищно-коммунального хозяйства, строительства, отнесенных к полномочиям Государственной жилищной инспекции Мурманской области, Комитета по тарифному регулированию Мурманской области, Министерства строительства Мурманской области;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4800" dirty="0">
                <a:latin typeface="Muller Narrow Light Italic" pitchFamily="50" charset="-52"/>
              </a:rPr>
              <a:t>повышения эффективности деятельности Государственной </a:t>
            </a:r>
            <a:r>
              <a:rPr lang="ru-RU" sz="4800" dirty="0" smtClean="0">
                <a:latin typeface="Muller Narrow Light Italic" pitchFamily="50" charset="-52"/>
              </a:rPr>
              <a:t>жилищной инспекции </a:t>
            </a:r>
            <a:r>
              <a:rPr lang="ru-RU" sz="4800" dirty="0">
                <a:latin typeface="Muller Narrow Light Italic" pitchFamily="50" charset="-52"/>
              </a:rPr>
              <a:t>Мурманской области, Комитета по тарифному регулированию Мурманской области, Министерства строительства Мурманской области по формированию и реализации государственной политики в сфере жилищно-коммунального хозяйства, строительства;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4800" dirty="0" smtClean="0">
                <a:latin typeface="Muller Narrow Light Italic" pitchFamily="50" charset="-52"/>
              </a:rPr>
              <a:t>обеспечения </a:t>
            </a:r>
            <a:r>
              <a:rPr lang="ru-RU" sz="4800" dirty="0">
                <a:latin typeface="Muller Narrow Light Italic" pitchFamily="50" charset="-52"/>
              </a:rPr>
              <a:t>информационной открытости деятельности Государственной жилищной </a:t>
            </a:r>
            <a:r>
              <a:rPr lang="ru-RU" sz="4800" dirty="0" smtClean="0">
                <a:latin typeface="Muller Narrow Light Italic" pitchFamily="50" charset="-52"/>
              </a:rPr>
              <a:t>  инспекции </a:t>
            </a:r>
            <a:r>
              <a:rPr lang="ru-RU" sz="4800" dirty="0">
                <a:latin typeface="Muller Narrow Light Italic" pitchFamily="50" charset="-52"/>
              </a:rPr>
              <a:t>Мурманской области, Комитета по тарифному регулированию Мурманской области, Министерства строительства Мурманской области.</a:t>
            </a:r>
          </a:p>
          <a:p>
            <a:pPr marL="0" indent="0" algn="just">
              <a:buNone/>
            </a:pPr>
            <a:r>
              <a:rPr lang="ru-RU" sz="4800" dirty="0" smtClean="0">
                <a:latin typeface="Muller Narrow Light Italic" pitchFamily="50" charset="-52"/>
              </a:rPr>
              <a:t>Решения </a:t>
            </a:r>
            <a:r>
              <a:rPr lang="ru-RU" sz="4800" dirty="0">
                <a:latin typeface="Muller Narrow Light Italic" pitchFamily="50" charset="-52"/>
              </a:rPr>
              <a:t>объединенного Общественного совета носят рекомендательный характер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#</a:t>
            </a:r>
            <a:r>
              <a:rPr lang="ru-RU" dirty="0" err="1"/>
              <a:t>насевережить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6</a:t>
            </a:fld>
            <a:endParaRPr lang="ru-RU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993874" y="535697"/>
            <a:ext cx="10556677" cy="4549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796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1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cap="all" dirty="0" smtClean="0">
                <a:latin typeface="Muller Narrow Light" pitchFamily="50" charset="-52"/>
                <a:cs typeface="Times New Roman" pitchFamily="18" charset="0"/>
              </a:rPr>
              <a:t>Бюджет комитета по тарифному регулированию мурманской области для граждан</a:t>
            </a:r>
            <a:endParaRPr lang="en-GB" sz="1800" dirty="0">
              <a:latin typeface="Muller Narrow Light" pitchFamily="50" charset="-52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64513" y="1464732"/>
            <a:ext cx="4695726" cy="77462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latin typeface="Muller Narrow Light" pitchFamily="50" charset="-52"/>
              </a:rPr>
              <a:t>	ЦЕЛЬ СОЗДАНИЯ ОБЪЕДИНЕННОГО ОБЩЕСТВЕННОГО 	СОВЕТА</a:t>
            </a:r>
            <a:endParaRPr lang="en-GB" sz="1400" dirty="0">
              <a:latin typeface="Muller Narrow Light" pitchFamily="50" charset="-52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A6AB4DD8-C93C-6844-9C3F-892B90B895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0713" y="1674246"/>
            <a:ext cx="355600" cy="355600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851356" y="2455333"/>
            <a:ext cx="3873043" cy="22267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86FEF16D-6E2A-074C-8511-1B2482D4AF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277" y="1615525"/>
            <a:ext cx="602325" cy="623837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DA082C74-5977-CF44-9629-E456B1E1DB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26679" y="2063713"/>
            <a:ext cx="355600" cy="406400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="" xmlns:a16="http://schemas.microsoft.com/office/drawing/2014/main" id="{755867C3-9FC0-FF45-89B0-73B5446572B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26679" y="3433231"/>
            <a:ext cx="355600" cy="419100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7FDE543B-4807-C249-93D8-E758874F607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33558" y="5135033"/>
            <a:ext cx="355600" cy="342900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6558419" y="1927443"/>
            <a:ext cx="4839732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rgbClr val="000000"/>
                </a:solidFill>
                <a:latin typeface="Muller Narrow Light" pitchFamily="50" charset="-52"/>
              </a:rPr>
              <a:t>КОЛИЧЕСТВО ЧЛЕНОВ ООС: </a:t>
            </a:r>
            <a:r>
              <a:rPr lang="ru-RU" sz="1400" b="1" dirty="0" smtClean="0">
                <a:solidFill>
                  <a:srgbClr val="F05A28"/>
                </a:solidFill>
                <a:latin typeface="Muller Narrow Light" pitchFamily="50" charset="-52"/>
              </a:rPr>
              <a:t>10  человек</a:t>
            </a:r>
            <a:endParaRPr lang="en-GB" sz="1400" b="1" dirty="0">
              <a:solidFill>
                <a:srgbClr val="F05A28"/>
              </a:solidFill>
              <a:latin typeface="Muller Narrow Light" pitchFamily="50" charset="-52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558418" y="2239362"/>
            <a:ext cx="4839731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u="sng" dirty="0" smtClean="0">
                <a:solidFill>
                  <a:srgbClr val="0082C8"/>
                </a:solidFill>
                <a:latin typeface="Muller Narrow ExtraBold" pitchFamily="50" charset="-52"/>
              </a:rPr>
              <a:t>СОСТАВ  ОБЪЕДИНЕННОГО ОБЩЕСТВЕННОГО СОВЕТА</a:t>
            </a:r>
            <a:endParaRPr lang="en-GB" sz="1400" u="sng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563637" y="3002911"/>
            <a:ext cx="4834513" cy="9256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rgbClr val="000000"/>
                </a:solidFill>
                <a:latin typeface="Muller Narrow Light" pitchFamily="50" charset="-52"/>
              </a:rPr>
              <a:t>ПОЛОЖЕНИЕ ОБ ООС ПРИ МИНИСТЕРСТВЕ ГОСУДАРСТВЕННОГО ЖИЛИЩНОГО И СТРОИТЕЛЬНОГО НАДЗОРА УТВЕРЖДЕНО ПРИКАЗОМ </a:t>
            </a:r>
            <a:r>
              <a:rPr lang="ru-RU" sz="1400" b="1" dirty="0" smtClean="0">
                <a:solidFill>
                  <a:srgbClr val="F05A28"/>
                </a:solidFill>
                <a:latin typeface="Muller Narrow Light" pitchFamily="50" charset="-52"/>
              </a:rPr>
              <a:t>ОТ 08.05.2014 № 15 (в ред. 06.08.2020 № 82-ОД) </a:t>
            </a:r>
            <a:endParaRPr lang="en-GB" sz="1400" b="1" dirty="0">
              <a:solidFill>
                <a:srgbClr val="F05A28"/>
              </a:solidFill>
              <a:latin typeface="Muller Narrow Light" pitchFamily="50" charset="-52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558417" y="3852331"/>
            <a:ext cx="4839732" cy="355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u="sng" dirty="0" smtClean="0">
                <a:solidFill>
                  <a:srgbClr val="0082C8"/>
                </a:solidFill>
                <a:latin typeface="Muller Narrow ExtraBold" pitchFamily="50" charset="-52"/>
              </a:rPr>
              <a:t>ПРАВОВАЯ БАЗА</a:t>
            </a:r>
            <a:endParaRPr lang="en-GB" sz="1400" u="sng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558419" y="4597400"/>
            <a:ext cx="4839732" cy="10752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rgbClr val="000000"/>
                </a:solidFill>
                <a:latin typeface="Muller Narrow Light" pitchFamily="50" charset="-52"/>
              </a:rPr>
              <a:t>ИНФОРМАЦИЯ ОБ ОСС РАЗМЕЩЕНА НА САЙТЕ КОМИТЕТА ПО ТАРИФНОМУ РЕГУЛИРОВАНИЮ МУРМАНСКОЙ ОБЛАСТИ </a:t>
            </a:r>
            <a:r>
              <a:rPr lang="ru-RU" sz="1400" b="1" dirty="0" smtClean="0">
                <a:solidFill>
                  <a:srgbClr val="F05A28"/>
                </a:solidFill>
                <a:latin typeface="Muller Narrow Light" pitchFamily="50" charset="-52"/>
              </a:rPr>
              <a:t>В РАЗДЕЛЕ «НАПРАВЛЕНИЕ ДЕЯТЕЛЬНОСТИ/ОБЪЕДИНЕННЫЙ ОБЩЕСТВЕННЫЙ СОВЕТ»</a:t>
            </a:r>
            <a:endParaRPr lang="en-GB" sz="1400" b="1" dirty="0">
              <a:solidFill>
                <a:srgbClr val="F05A28"/>
              </a:solidFill>
              <a:latin typeface="Muller Narrow Light" pitchFamily="50" charset="-52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558419" y="5588963"/>
            <a:ext cx="4839732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17575">
              <a:buFont typeface="Arial" charset="0"/>
              <a:buNone/>
            </a:pPr>
            <a:r>
              <a:rPr lang="en-US" b="1" dirty="0">
                <a:solidFill>
                  <a:srgbClr val="0082C8"/>
                </a:solidFill>
                <a:latin typeface="Muller Narrow Light" pitchFamily="50" charset="-52"/>
              </a:rPr>
              <a:t>https://tarif.gov-murman.ru/activities/oos/</a:t>
            </a:r>
            <a:endParaRPr lang="ru-RU" b="1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75511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#</a:t>
            </a:r>
            <a:r>
              <a:rPr lang="ru-RU" dirty="0" err="1"/>
              <a:t>насевережить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7</a:t>
            </a:fld>
            <a:endParaRPr lang="ru-RU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841474" y="535697"/>
            <a:ext cx="10622393" cy="4549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796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1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cap="all" dirty="0" smtClean="0">
                <a:latin typeface="Muller Narrow Light" pitchFamily="50" charset="-52"/>
                <a:cs typeface="Times New Roman" pitchFamily="18" charset="0"/>
              </a:rPr>
              <a:t>Бюджет комитета по тарифному регулированию мурманской области для граждан</a:t>
            </a:r>
            <a:endParaRPr lang="en-GB" sz="1800" dirty="0">
              <a:latin typeface="Muller Narrow Light" pitchFamily="50" charset="-52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841474" y="889000"/>
            <a:ext cx="10556677" cy="454903"/>
          </a:xfrm>
        </p:spPr>
        <p:txBody>
          <a:bodyPr>
            <a:noAutofit/>
          </a:bodyPr>
          <a:lstStyle/>
          <a:p>
            <a:pPr algn="ctr"/>
            <a:r>
              <a:rPr lang="ru-RU" sz="1800" cap="all" dirty="0" smtClean="0">
                <a:solidFill>
                  <a:srgbClr val="0082C8"/>
                </a:solidFill>
                <a:latin typeface="Muller Narrow ExtraBold" pitchFamily="50" charset="-52"/>
                <a:cs typeface="Times New Roman" pitchFamily="18" charset="0"/>
              </a:rPr>
              <a:t>- О ключевых результатах комитета по тарифному регулированию мурманской области -</a:t>
            </a:r>
            <a:endParaRPr lang="en-GB" sz="1800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202264" y="1430867"/>
            <a:ext cx="3699937" cy="491066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FF"/>
                </a:solidFill>
                <a:latin typeface="Muller Narrow ExtraBold" pitchFamily="50" charset="-52"/>
              </a:rPr>
              <a:t>ПЛАНИРУЕТСЯ В 202</a:t>
            </a:r>
            <a:r>
              <a:rPr lang="en-US" dirty="0" smtClean="0">
                <a:solidFill>
                  <a:srgbClr val="FFFFFF"/>
                </a:solidFill>
                <a:latin typeface="Muller Narrow ExtraBold" pitchFamily="50" charset="-52"/>
              </a:rPr>
              <a:t>4</a:t>
            </a:r>
            <a:r>
              <a:rPr lang="ru-RU" dirty="0" smtClean="0">
                <a:solidFill>
                  <a:srgbClr val="FFFFFF"/>
                </a:solidFill>
                <a:latin typeface="Muller Narrow ExtraBold" pitchFamily="50" charset="-52"/>
              </a:rPr>
              <a:t> ГОДУ</a:t>
            </a:r>
            <a:endParaRPr lang="en-GB" dirty="0">
              <a:solidFill>
                <a:srgbClr val="FFFFFF"/>
              </a:solidFill>
              <a:latin typeface="Muller Narrow ExtraBold" pitchFamily="50" charset="-52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227691" y="2023534"/>
            <a:ext cx="3674510" cy="990600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-228600" defTabSz="9175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cap="all" dirty="0" smtClean="0">
                <a:solidFill>
                  <a:schemeClr val="tx1"/>
                </a:solidFill>
                <a:latin typeface="Muller Narrow Light" pitchFamily="50" charset="-52"/>
              </a:rPr>
              <a:t>Установление тарифов </a:t>
            </a:r>
            <a:r>
              <a:rPr lang="ru-RU" sz="1400" cap="all" dirty="0">
                <a:solidFill>
                  <a:schemeClr val="tx1"/>
                </a:solidFill>
                <a:latin typeface="Muller Narrow Light" pitchFamily="50" charset="-52"/>
              </a:rPr>
              <a:t>на регулируемые комитетом виды деятельности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229351" y="3115735"/>
            <a:ext cx="3674511" cy="821265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-228600" defTabSz="9175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cap="all" dirty="0">
                <a:solidFill>
                  <a:schemeClr val="tx1"/>
                </a:solidFill>
                <a:latin typeface="Muller Narrow Light" pitchFamily="50" charset="-52"/>
              </a:rPr>
              <a:t>СДЕРЖИВАНИЕ РОСТА ПЛАТЫ ГРАЖДАН ЗА КОММУНАЛЬНЫЕ УСЛУГИ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229351" y="4030133"/>
            <a:ext cx="3674511" cy="994832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lang="ru-RU" sz="1400" cap="all" dirty="0">
                <a:solidFill>
                  <a:schemeClr val="tx1"/>
                </a:solidFill>
                <a:latin typeface="Muller Narrow Light" pitchFamily="50" charset="-52"/>
              </a:rPr>
              <a:t>Контрольно-надзорная деятельность комитета </a:t>
            </a:r>
          </a:p>
        </p:txBody>
      </p:sp>
      <p:pic>
        <p:nvPicPr>
          <p:cNvPr id="19" name="Объект 18">
            <a:extLst>
              <a:ext uri="{FF2B5EF4-FFF2-40B4-BE49-F238E27FC236}">
                <a16:creationId xmlns="" xmlns:a16="http://schemas.microsoft.com/office/drawing/2014/main" id="{ACFCE7BD-D910-2345-9B23-7FDBC476B4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41474" y="2340548"/>
            <a:ext cx="356571" cy="356571"/>
          </a:xfrm>
          <a:prstGeom prst="rect">
            <a:avLst/>
          </a:prstGeom>
        </p:spPr>
      </p:pic>
      <p:pic>
        <p:nvPicPr>
          <p:cNvPr id="20" name="Рисунок 19">
            <a:extLst>
              <a:ext uri="{FF2B5EF4-FFF2-40B4-BE49-F238E27FC236}">
                <a16:creationId xmlns="" xmlns:a16="http://schemas.microsoft.com/office/drawing/2014/main" id="{538397CA-D302-7047-87DA-F992A82500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6898" y="3398863"/>
            <a:ext cx="360791" cy="348144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="" xmlns:a16="http://schemas.microsoft.com/office/drawing/2014/main" id="{B11A9B1F-03B3-0242-AFBC-E8D13C80A0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7314" y="4341330"/>
            <a:ext cx="461445" cy="393604"/>
          </a:xfrm>
          <a:prstGeom prst="rect">
            <a:avLst/>
          </a:prstGeom>
        </p:spPr>
      </p:pic>
      <p:sp>
        <p:nvSpPr>
          <p:cNvPr id="22" name="Скругленный прямоугольник 21"/>
          <p:cNvSpPr/>
          <p:nvPr/>
        </p:nvSpPr>
        <p:spPr>
          <a:xfrm>
            <a:off x="5037668" y="1430867"/>
            <a:ext cx="6426199" cy="491066"/>
          </a:xfrm>
          <a:prstGeom prst="roundRect">
            <a:avLst/>
          </a:prstGeom>
          <a:solidFill>
            <a:srgbClr val="F0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FF"/>
                </a:solidFill>
                <a:latin typeface="Muller Narrow ExtraBold" pitchFamily="50" charset="-52"/>
              </a:rPr>
              <a:t>СДЕЛАНО ЗА  9 МЕСЯЦЕВ 2024 ГОДА</a:t>
            </a:r>
            <a:endParaRPr lang="en-GB" dirty="0">
              <a:solidFill>
                <a:srgbClr val="FFFFFF"/>
              </a:solidFill>
              <a:latin typeface="Muller Narrow ExtraBold" pitchFamily="50" charset="-52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010250" y="4030130"/>
            <a:ext cx="6453618" cy="994835"/>
          </a:xfrm>
          <a:prstGeom prst="roundRect">
            <a:avLst/>
          </a:prstGeom>
          <a:noFill/>
          <a:ln w="9525">
            <a:solidFill>
              <a:srgbClr val="F05A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200" dirty="0" smtClean="0">
              <a:solidFill>
                <a:srgbClr val="0082C8"/>
              </a:solidFill>
              <a:latin typeface="Muller Narrow Light" pitchFamily="50" charset="-52"/>
            </a:endParaRPr>
          </a:p>
          <a:p>
            <a:endParaRPr lang="ru-RU" sz="1200" dirty="0">
              <a:solidFill>
                <a:srgbClr val="0082C8"/>
              </a:solidFill>
              <a:latin typeface="Muller Narrow Light" pitchFamily="50" charset="-52"/>
            </a:endParaRPr>
          </a:p>
          <a:p>
            <a:endParaRPr lang="ru-RU" sz="1200" dirty="0" smtClean="0">
              <a:solidFill>
                <a:srgbClr val="000000"/>
              </a:solidFill>
              <a:latin typeface="Muller Narrow Light" pitchFamily="50" charset="-52"/>
            </a:endParaRPr>
          </a:p>
          <a:p>
            <a:r>
              <a:rPr lang="ru-RU" sz="1200" dirty="0" smtClean="0">
                <a:solidFill>
                  <a:srgbClr val="000000"/>
                </a:solidFill>
                <a:latin typeface="Muller Narrow Light" pitchFamily="50" charset="-52"/>
              </a:rPr>
              <a:t>В ОТЧЕТНОМ ПЕРИОДЕ КОМИТЕТОМ ПРОВЕДЕНО 22 ПРОФИЛАКТИЧЕСКИХ ВИЗИТА В ОТНОШЕНИИ РЕГУЛИРУЕМЫХ ОРГАНИЗАЦИЙ, НАПРАВЛЕННЫЕ НА ПРОФИЛАКТИКУ НАРУШЕНИЙ ОБЯЗАТЕЛЬНЫХ ТРЕБОВАНИЙ В СФЕРЕ ГОСУДАРСТВЕННОГО РЕГУЛИРОВАНИЯ ЦЕН (ТАРИФОВ)</a:t>
            </a:r>
          </a:p>
          <a:p>
            <a:pPr marL="285750" indent="-285750">
              <a:buFontTx/>
              <a:buChar char="-"/>
            </a:pPr>
            <a:endParaRPr lang="ru-RU" sz="1400" dirty="0" smtClean="0">
              <a:solidFill>
                <a:srgbClr val="0082C8"/>
              </a:solidFill>
              <a:latin typeface="Muller Narrow Light" pitchFamily="50" charset="-52"/>
            </a:endParaRPr>
          </a:p>
          <a:p>
            <a:pPr marL="285750" indent="-285750">
              <a:buFontTx/>
              <a:buChar char="-"/>
            </a:pPr>
            <a:endParaRPr lang="ru-RU" sz="1400" dirty="0" smtClean="0">
              <a:solidFill>
                <a:srgbClr val="0082C8"/>
              </a:solidFill>
              <a:latin typeface="Muller Narrow Light" pitchFamily="50" charset="-52"/>
            </a:endParaRPr>
          </a:p>
          <a:p>
            <a:endParaRPr lang="en-GB" sz="1400" dirty="0">
              <a:solidFill>
                <a:srgbClr val="0082C8"/>
              </a:solidFill>
              <a:latin typeface="Muller Narrow Light" pitchFamily="50" charset="-52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5012266" y="3115735"/>
            <a:ext cx="6451602" cy="821265"/>
          </a:xfrm>
          <a:prstGeom prst="roundRect">
            <a:avLst/>
          </a:prstGeom>
          <a:noFill/>
          <a:ln w="9525">
            <a:solidFill>
              <a:srgbClr val="F05A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</a:pPr>
            <a:r>
              <a:rPr lang="ru-RU" sz="1200" cap="all" dirty="0">
                <a:solidFill>
                  <a:srgbClr val="000000"/>
                </a:solidFill>
                <a:latin typeface="Muller Narrow Light" pitchFamily="50" charset="-52"/>
              </a:rPr>
              <a:t>Средний индекс изменения платы граждан за коммунальные услуги, установленный Правительством </a:t>
            </a:r>
            <a:r>
              <a:rPr lang="ru-RU" sz="1200" cap="all" dirty="0" smtClean="0">
                <a:solidFill>
                  <a:srgbClr val="000000"/>
                </a:solidFill>
                <a:latin typeface="Muller Narrow Light" pitchFamily="50" charset="-52"/>
              </a:rPr>
              <a:t>РФ для </a:t>
            </a:r>
            <a:r>
              <a:rPr lang="ru-RU" sz="1200" cap="all" dirty="0">
                <a:solidFill>
                  <a:srgbClr val="000000"/>
                </a:solidFill>
                <a:latin typeface="Muller Narrow Light" pitchFamily="50" charset="-52"/>
              </a:rPr>
              <a:t>Мурманской области на </a:t>
            </a:r>
            <a:r>
              <a:rPr lang="ru-RU" sz="1200" cap="all" dirty="0" smtClean="0">
                <a:solidFill>
                  <a:srgbClr val="000000"/>
                </a:solidFill>
                <a:latin typeface="Muller Narrow Light" pitchFamily="50" charset="-52"/>
              </a:rPr>
              <a:t>2024 год </a:t>
            </a:r>
            <a:r>
              <a:rPr lang="ru-RU" sz="1200" cap="all" dirty="0">
                <a:solidFill>
                  <a:srgbClr val="000000"/>
                </a:solidFill>
                <a:latin typeface="Muller Narrow Light" pitchFamily="50" charset="-52"/>
              </a:rPr>
              <a:t>в размере </a:t>
            </a:r>
            <a:r>
              <a:rPr lang="ru-RU" sz="1200" cap="all" dirty="0" smtClean="0">
                <a:solidFill>
                  <a:srgbClr val="000000"/>
                </a:solidFill>
                <a:latin typeface="Muller Narrow Light" pitchFamily="50" charset="-52"/>
              </a:rPr>
              <a:t>9,9 %, </a:t>
            </a:r>
            <a:r>
              <a:rPr lang="ru-RU" sz="1200" cap="all" dirty="0">
                <a:solidFill>
                  <a:srgbClr val="000000"/>
                </a:solidFill>
                <a:latin typeface="Muller Narrow Light" pitchFamily="50" charset="-52"/>
              </a:rPr>
              <a:t>с </a:t>
            </a:r>
            <a:r>
              <a:rPr lang="ru-RU" sz="1200" cap="all" dirty="0" smtClean="0">
                <a:solidFill>
                  <a:srgbClr val="000000"/>
                </a:solidFill>
                <a:latin typeface="Muller Narrow Light" pitchFamily="50" charset="-52"/>
              </a:rPr>
              <a:t>июля 2024 ГОДА выдержан</a:t>
            </a:r>
            <a:endParaRPr lang="ru-RU" sz="1200" cap="all" dirty="0">
              <a:solidFill>
                <a:srgbClr val="000000"/>
              </a:solidFill>
              <a:latin typeface="Muller Narrow Light" pitchFamily="50" charset="-52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5037668" y="2023535"/>
            <a:ext cx="6426200" cy="990600"/>
          </a:xfrm>
          <a:prstGeom prst="roundRect">
            <a:avLst/>
          </a:prstGeom>
          <a:noFill/>
          <a:ln w="9525">
            <a:solidFill>
              <a:srgbClr val="F05A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cap="all" dirty="0" smtClean="0">
                <a:solidFill>
                  <a:schemeClr val="tx1"/>
                </a:solidFill>
                <a:latin typeface="Muller Narrow Light" pitchFamily="50" charset="-52"/>
              </a:rPr>
              <a:t>В отчетный период устанавливались тарифы в сфере теплоснабжения</a:t>
            </a:r>
            <a:r>
              <a:rPr lang="ru-RU" sz="1200" cap="all" dirty="0">
                <a:solidFill>
                  <a:schemeClr val="tx1"/>
                </a:solidFill>
                <a:latin typeface="Muller Narrow Light" pitchFamily="50" charset="-52"/>
              </a:rPr>
              <a:t>, водоснабжения, водоотведения по заявлениям </a:t>
            </a:r>
            <a:r>
              <a:rPr lang="ru-RU" sz="1200" cap="all" dirty="0" err="1">
                <a:solidFill>
                  <a:schemeClr val="tx1"/>
                </a:solidFill>
                <a:latin typeface="Muller Narrow Light" pitchFamily="50" charset="-52"/>
              </a:rPr>
              <a:t>ресурсоснабжающих</a:t>
            </a:r>
            <a:r>
              <a:rPr lang="ru-RU" sz="1200" cap="all" dirty="0">
                <a:solidFill>
                  <a:schemeClr val="tx1"/>
                </a:solidFill>
                <a:latin typeface="Muller Narrow Light" pitchFamily="50" charset="-52"/>
              </a:rPr>
              <a:t> </a:t>
            </a:r>
            <a:r>
              <a:rPr lang="ru-RU" sz="1200" cap="all" dirty="0" smtClean="0">
                <a:solidFill>
                  <a:schemeClr val="tx1"/>
                </a:solidFill>
                <a:latin typeface="Muller Narrow Light" pitchFamily="50" charset="-52"/>
              </a:rPr>
              <a:t>организаций, а также</a:t>
            </a:r>
            <a:r>
              <a:rPr lang="ru-RU" sz="1200" dirty="0">
                <a:latin typeface="Muller Narrow Light" pitchFamily="50" charset="-52"/>
              </a:rPr>
              <a:t> </a:t>
            </a:r>
            <a:r>
              <a:rPr lang="ru-RU" sz="1200" cap="all" dirty="0" smtClean="0">
                <a:solidFill>
                  <a:schemeClr val="tx1"/>
                </a:solidFill>
                <a:latin typeface="Muller Narrow Light" pitchFamily="50" charset="-52"/>
              </a:rPr>
              <a:t>плата </a:t>
            </a:r>
            <a:r>
              <a:rPr lang="ru-RU" sz="1200" cap="all" dirty="0">
                <a:solidFill>
                  <a:schemeClr val="tx1"/>
                </a:solidFill>
                <a:latin typeface="Muller Narrow Light" pitchFamily="50" charset="-52"/>
              </a:rPr>
              <a:t>за подключение (технологическое присоединение) к централизованным системам </a:t>
            </a:r>
            <a:r>
              <a:rPr lang="ru-RU" sz="1200" cap="all" dirty="0" smtClean="0">
                <a:solidFill>
                  <a:schemeClr val="tx1"/>
                </a:solidFill>
                <a:latin typeface="Muller Narrow Light" pitchFamily="50" charset="-52"/>
              </a:rPr>
              <a:t>теплоснабжения, электроснабжения, плата за подключение (технологическое присоединение) по индивидуальным проектам</a:t>
            </a:r>
            <a:endParaRPr lang="en-GB" sz="1200" dirty="0">
              <a:latin typeface="Muller Narrow Light" pitchFamily="50" charset="-52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252234" y="5140229"/>
            <a:ext cx="3651628" cy="949229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>
                <a:solidFill>
                  <a:schemeClr val="tx1"/>
                </a:solidFill>
                <a:latin typeface="Muller Narrow Light" pitchFamily="50" charset="-52"/>
              </a:rPr>
              <a:t>МОНИТОРИНГ СТАНДАРТОВ </a:t>
            </a:r>
            <a:r>
              <a:rPr lang="ru-RU" sz="1400" dirty="0" smtClean="0">
                <a:solidFill>
                  <a:schemeClr val="tx1"/>
                </a:solidFill>
                <a:latin typeface="Muller Narrow Light" pitchFamily="50" charset="-52"/>
              </a:rPr>
              <a:t> РАСКЫТИЯ </a:t>
            </a:r>
            <a:r>
              <a:rPr lang="ru-RU" sz="1400" dirty="0">
                <a:solidFill>
                  <a:schemeClr val="tx1"/>
                </a:solidFill>
                <a:latin typeface="Muller Narrow Light" pitchFamily="50" charset="-52"/>
              </a:rPr>
              <a:t>ИНФОРМАЦИИ</a:t>
            </a:r>
          </a:p>
        </p:txBody>
      </p:sp>
      <p:pic>
        <p:nvPicPr>
          <p:cNvPr id="29" name="Рисунок 28">
            <a:extLst>
              <a:ext uri="{FF2B5EF4-FFF2-40B4-BE49-F238E27FC236}">
                <a16:creationId xmlns="" xmlns:a16="http://schemas.microsoft.com/office/drawing/2014/main" id="{0821C57E-47AD-4C41-8296-1F758DCA2B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9300" y="5278856"/>
            <a:ext cx="482703" cy="517182"/>
          </a:xfrm>
          <a:prstGeom prst="rect">
            <a:avLst/>
          </a:prstGeom>
        </p:spPr>
      </p:pic>
      <p:sp>
        <p:nvSpPr>
          <p:cNvPr id="30" name="Скругленный прямоугольник 29"/>
          <p:cNvSpPr/>
          <p:nvPr/>
        </p:nvSpPr>
        <p:spPr>
          <a:xfrm>
            <a:off x="5037671" y="5175060"/>
            <a:ext cx="6426197" cy="914399"/>
          </a:xfrm>
          <a:prstGeom prst="roundRect">
            <a:avLst/>
          </a:prstGeom>
          <a:noFill/>
          <a:ln w="9525">
            <a:solidFill>
              <a:srgbClr val="F05A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cap="all" dirty="0">
                <a:solidFill>
                  <a:schemeClr val="tx1"/>
                </a:solidFill>
                <a:latin typeface="Muller Narrow Light" pitchFamily="50" charset="-52"/>
              </a:rPr>
              <a:t>Проводимый мониторинг стандартов раскрытия  информации, формируемых по</a:t>
            </a:r>
            <a:r>
              <a:rPr lang="ru-RU" sz="1400" dirty="0">
                <a:solidFill>
                  <a:srgbClr val="000000"/>
                </a:solidFill>
                <a:latin typeface="Muller Narrow Light" pitchFamily="50" charset="-52"/>
              </a:rPr>
              <a:t> РЕЗУЛЬТАТАМ ПРИНИМАЕМЫХ ТАРИФНЫХ РЕШЕНИЙ, </a:t>
            </a:r>
            <a:r>
              <a:rPr lang="ru-RU" sz="1400" dirty="0">
                <a:solidFill>
                  <a:srgbClr val="0082C8"/>
                </a:solidFill>
                <a:latin typeface="Muller Narrow Light" pitchFamily="50" charset="-52"/>
              </a:rPr>
              <a:t>УВЕЛИЧИВАЕТ ПРОЗРАЧНОСТЬ ДЕЯТЕЛЬНОСТИ РЕГУЛИРУЕМЫХ ОРГАНИЗАЦИЙ</a:t>
            </a:r>
            <a:endParaRPr lang="ru-RU" sz="1400" cap="all" dirty="0">
              <a:solidFill>
                <a:srgbClr val="0082C8"/>
              </a:solidFill>
              <a:latin typeface="Muller Narrow Light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98110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6655152D-456C-5E4D-9F23-F91BF730ABA5}"/>
              </a:ext>
            </a:extLst>
          </p:cNvPr>
          <p:cNvSpPr/>
          <p:nvPr/>
        </p:nvSpPr>
        <p:spPr>
          <a:xfrm>
            <a:off x="-1" y="1998404"/>
            <a:ext cx="12239625" cy="5174426"/>
          </a:xfrm>
          <a:prstGeom prst="rect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3318F8B2-B166-5E46-A87C-5E2B7B10EE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517" y="683077"/>
            <a:ext cx="3429532" cy="1008686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705440C4-E74B-1944-B487-7211DD8801A7}"/>
              </a:ext>
            </a:extLst>
          </p:cNvPr>
          <p:cNvSpPr/>
          <p:nvPr/>
        </p:nvSpPr>
        <p:spPr>
          <a:xfrm>
            <a:off x="651851" y="2190939"/>
            <a:ext cx="9175540" cy="3316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5599"/>
              </a:lnSpc>
            </a:pPr>
            <a:r>
              <a:rPr lang="ru-RU" b="1" dirty="0" smtClean="0">
                <a:solidFill>
                  <a:schemeClr val="bg1"/>
                </a:solidFill>
                <a:latin typeface="Muller Narrow ExtraBold" pitchFamily="50" charset="-52"/>
              </a:rPr>
              <a:t>Контактная информация:</a:t>
            </a:r>
          </a:p>
          <a:p>
            <a:r>
              <a:rPr lang="ru-RU" b="1" dirty="0">
                <a:solidFill>
                  <a:schemeClr val="bg1"/>
                </a:solidFill>
                <a:latin typeface="Muller Narrow ExtraBold" pitchFamily="50" charset="-52"/>
              </a:rPr>
              <a:t>Комитет по тарифному </a:t>
            </a:r>
          </a:p>
          <a:p>
            <a:r>
              <a:rPr lang="ru-RU" b="1" dirty="0">
                <a:solidFill>
                  <a:schemeClr val="bg1"/>
                </a:solidFill>
                <a:latin typeface="Muller Narrow ExtraBold" pitchFamily="50" charset="-52"/>
              </a:rPr>
              <a:t>регулированию</a:t>
            </a:r>
            <a:endParaRPr lang="ru-RU" dirty="0">
              <a:solidFill>
                <a:schemeClr val="bg1"/>
              </a:solidFill>
              <a:latin typeface="Muller Narrow ExtraBold" pitchFamily="50" charset="-52"/>
            </a:endParaRPr>
          </a:p>
          <a:p>
            <a:r>
              <a:rPr lang="ru-RU" b="1" dirty="0">
                <a:solidFill>
                  <a:schemeClr val="bg1"/>
                </a:solidFill>
                <a:latin typeface="Muller Narrow ExtraBold" pitchFamily="50" charset="-52"/>
              </a:rPr>
              <a:t>Мурманской области</a:t>
            </a:r>
          </a:p>
          <a:p>
            <a:r>
              <a:rPr lang="ru-RU" b="1" dirty="0">
                <a:solidFill>
                  <a:schemeClr val="bg1"/>
                </a:solidFill>
                <a:latin typeface="Muller Narrow ExtraBold" pitchFamily="50" charset="-52"/>
              </a:rPr>
              <a:t>Адрес: пр. Профсоюзов, д.20,</a:t>
            </a:r>
          </a:p>
          <a:p>
            <a:r>
              <a:rPr lang="ru-RU" b="1" dirty="0">
                <a:solidFill>
                  <a:schemeClr val="bg1"/>
                </a:solidFill>
                <a:latin typeface="Muller Narrow ExtraBold" pitchFamily="50" charset="-52"/>
              </a:rPr>
              <a:t>г. Мурманск, 183038,</a:t>
            </a:r>
          </a:p>
          <a:p>
            <a:r>
              <a:rPr lang="ru-RU" b="1" dirty="0">
                <a:solidFill>
                  <a:schemeClr val="bg1"/>
                </a:solidFill>
                <a:latin typeface="Muller Narrow ExtraBold" pitchFamily="50" charset="-52"/>
              </a:rPr>
              <a:t>Тел. (8152) 48-78-00, факс (8152) 45-26-43,</a:t>
            </a:r>
          </a:p>
          <a:p>
            <a:r>
              <a:rPr lang="ru-RU" b="1" dirty="0">
                <a:solidFill>
                  <a:schemeClr val="bg1"/>
                </a:solidFill>
                <a:latin typeface="Muller Narrow ExtraBold" pitchFamily="50" charset="-52"/>
              </a:rPr>
              <a:t>ОКПО </a:t>
            </a:r>
            <a:r>
              <a:rPr lang="ru-RU" dirty="0">
                <a:solidFill>
                  <a:schemeClr val="bg1"/>
                </a:solidFill>
                <a:latin typeface="Muller Narrow ExtraBold" pitchFamily="50" charset="-52"/>
              </a:rPr>
              <a:t>71890641</a:t>
            </a:r>
            <a:r>
              <a:rPr lang="ru-RU" b="1" dirty="0">
                <a:solidFill>
                  <a:schemeClr val="bg1"/>
                </a:solidFill>
                <a:latin typeface="Muller Narrow ExtraBold" pitchFamily="50" charset="-52"/>
              </a:rPr>
              <a:t>, ОГРН 1045100171511,</a:t>
            </a:r>
          </a:p>
          <a:p>
            <a:r>
              <a:rPr lang="ru-RU" b="1" dirty="0">
                <a:solidFill>
                  <a:schemeClr val="bg1"/>
                </a:solidFill>
                <a:latin typeface="Muller Narrow ExtraBold" pitchFamily="50" charset="-52"/>
              </a:rPr>
              <a:t>ИНН/КПП 5190127403/519001001</a:t>
            </a:r>
            <a:endParaRPr lang="en-US" b="1" dirty="0">
              <a:solidFill>
                <a:schemeClr val="bg1"/>
              </a:solidFill>
              <a:latin typeface="Muller Narrow ExtraBold" pitchFamily="50" charset="-52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en-US" b="1" dirty="0">
                <a:solidFill>
                  <a:schemeClr val="bg1"/>
                </a:solidFill>
                <a:latin typeface="Muller Narrow ExtraBold" pitchFamily="50" charset="-52"/>
                <a:ea typeface="Calibri"/>
                <a:cs typeface="Times New Roman"/>
              </a:rPr>
              <a:t>E-mail</a:t>
            </a:r>
            <a:r>
              <a:rPr lang="ru-RU" b="1" dirty="0">
                <a:solidFill>
                  <a:schemeClr val="bg1"/>
                </a:solidFill>
                <a:latin typeface="Muller Narrow ExtraBold" pitchFamily="50" charset="-52"/>
                <a:ea typeface="Calibri"/>
                <a:cs typeface="Times New Roman"/>
              </a:rPr>
              <a:t>:</a:t>
            </a:r>
            <a:r>
              <a:rPr lang="en-US" b="1" dirty="0">
                <a:solidFill>
                  <a:schemeClr val="bg1"/>
                </a:solidFill>
                <a:latin typeface="Muller Narrow ExtraBold" pitchFamily="50" charset="-52"/>
                <a:ea typeface="Calibri"/>
                <a:cs typeface="Times New Roman"/>
              </a:rPr>
              <a:t> </a:t>
            </a:r>
            <a:r>
              <a:rPr lang="en-US" b="1" dirty="0" smtClean="0">
                <a:solidFill>
                  <a:schemeClr val="bg1"/>
                </a:solidFill>
                <a:latin typeface="Muller Narrow ExtraBold" pitchFamily="50" charset="-52"/>
                <a:ea typeface="Calibri"/>
                <a:cs typeface="Times New Roman"/>
                <a:hlinkClick r:id="rId3"/>
              </a:rPr>
              <a:t>utr@gov-murman.ru</a:t>
            </a:r>
            <a:endParaRPr lang="en-US" b="1" dirty="0">
              <a:solidFill>
                <a:schemeClr val="bg1"/>
              </a:solidFill>
              <a:latin typeface="Muller Narrow ExtraBold" pitchFamily="50" charset="-52"/>
              <a:ea typeface="Calibri"/>
              <a:cs typeface="Times New Roman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8070912" y="4370019"/>
            <a:ext cx="2810892" cy="1849755"/>
            <a:chOff x="4312371" y="3743689"/>
            <a:chExt cx="2810892" cy="1849755"/>
          </a:xfrm>
        </p:grpSpPr>
        <p:sp>
          <p:nvSpPr>
            <p:cNvPr id="11" name="Надпись 2"/>
            <p:cNvSpPr txBox="1">
              <a:spLocks noChangeArrowheads="1"/>
            </p:cNvSpPr>
            <p:nvPr/>
          </p:nvSpPr>
          <p:spPr bwMode="auto">
            <a:xfrm>
              <a:off x="4458967" y="3743689"/>
              <a:ext cx="2664296" cy="1849755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just">
                <a:lnSpc>
                  <a:spcPct val="115000"/>
                </a:lnSpc>
                <a:spcAft>
                  <a:spcPts val="600"/>
                </a:spcAft>
              </a:pPr>
              <a:r>
                <a:rPr lang="ru-RU" sz="1800" dirty="0" smtClean="0">
                  <a:effectLst/>
                  <a:latin typeface="Arial"/>
                  <a:ea typeface="Calibri"/>
                  <a:cs typeface="Times New Roman"/>
                </a:rPr>
                <a:t>   </a:t>
              </a:r>
              <a:r>
                <a:rPr lang="en-US" b="1" dirty="0">
                  <a:solidFill>
                    <a:schemeClr val="bg1"/>
                  </a:solidFill>
                  <a:latin typeface="Muller Narrow Light" pitchFamily="50" charset="-52"/>
                  <a:ea typeface="Calibri"/>
                  <a:cs typeface="Times New Roman"/>
                </a:rPr>
                <a:t>tarif.gov-murman.ru</a:t>
              </a:r>
              <a:endParaRPr lang="ru-RU" b="1" dirty="0">
                <a:solidFill>
                  <a:schemeClr val="bg1"/>
                </a:solidFill>
                <a:latin typeface="Muller Narrow Light" pitchFamily="50" charset="-52"/>
                <a:ea typeface="Calibri"/>
                <a:cs typeface="Times New Roman"/>
              </a:endParaRPr>
            </a:p>
            <a:p>
              <a:pPr algn="just">
                <a:lnSpc>
                  <a:spcPct val="115000"/>
                </a:lnSpc>
                <a:spcAft>
                  <a:spcPts val="600"/>
                </a:spcAft>
              </a:pPr>
              <a:endParaRPr lang="ru-RU" sz="1100" dirty="0">
                <a:effectLst/>
                <a:latin typeface="Muller Narrow Light" pitchFamily="50" charset="-52"/>
                <a:ea typeface="Calibri"/>
                <a:cs typeface="Times New Roman"/>
              </a:endParaRPr>
            </a:p>
          </p:txBody>
        </p:sp>
        <p:pic>
          <p:nvPicPr>
            <p:cNvPr id="13" name="Рисунок 12" descr="H:\02_Управление БРиБП\21_ОТКРЫТЫЙ БЮДЖЕТ\2019\ФИНАНСОВАЯ ГРАМОТНОСТЬ\Материалы\image.jpg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471" b="48382" l="1324" r="48088">
                          <a14:foregroundMark x1="13382" y1="21324" x2="21912" y2="28676"/>
                          <a14:foregroundMark x1="27647" y1="29118" x2="37647" y2="19265"/>
                          <a14:foregroundMark x1="25147" y1="17206" x2="25147" y2="26618"/>
                          <a14:foregroundMark x1="10735" y1="17941" x2="15441" y2="24412"/>
                          <a14:foregroundMark x1="32353" y1="27794" x2="37500" y2="33088"/>
                          <a14:foregroundMark x1="37500" y1="30294" x2="40147" y2="3382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37" t="1513" r="51816" b="51512"/>
            <a:stretch/>
          </p:blipFill>
          <p:spPr bwMode="auto">
            <a:xfrm>
              <a:off x="4312371" y="4272726"/>
              <a:ext cx="302780" cy="304257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sp>
        <p:nvSpPr>
          <p:cNvPr id="10" name="Прямоугольник 9"/>
          <p:cNvSpPr/>
          <p:nvPr/>
        </p:nvSpPr>
        <p:spPr>
          <a:xfrm>
            <a:off x="8464166" y="4931530"/>
            <a:ext cx="3247355" cy="239308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bg1"/>
                </a:solidFill>
                <a:latin typeface="Muller Narrow Light" pitchFamily="50" charset="-52"/>
                <a:ea typeface="Calibri"/>
                <a:cs typeface="Arial"/>
              </a:rPr>
              <a:t>vk.com/</a:t>
            </a:r>
            <a:r>
              <a:rPr lang="ru-RU" b="1" dirty="0" smtClean="0">
                <a:solidFill>
                  <a:schemeClr val="bg1"/>
                </a:solidFill>
                <a:latin typeface="Muller Narrow Light" pitchFamily="50" charset="-52"/>
              </a:rPr>
              <a:t>id498868251</a:t>
            </a:r>
            <a:r>
              <a:rPr lang="en-US" b="1" dirty="0" smtClean="0">
                <a:solidFill>
                  <a:schemeClr val="bg1"/>
                </a:solidFill>
                <a:latin typeface="Muller Narrow Light" pitchFamily="50" charset="-52"/>
                <a:ea typeface="Calibri"/>
                <a:cs typeface="Arial"/>
              </a:rPr>
              <a:t>1</a:t>
            </a:r>
            <a:endParaRPr lang="ru-RU" b="1" dirty="0">
              <a:solidFill>
                <a:schemeClr val="bg1"/>
              </a:solidFill>
              <a:latin typeface="Muller Narrow Light" pitchFamily="50" charset="-52"/>
              <a:ea typeface="Calibri"/>
              <a:cs typeface="Arial"/>
            </a:endParaRPr>
          </a:p>
        </p:txBody>
      </p:sp>
      <p:sp>
        <p:nvSpPr>
          <p:cNvPr id="97" name="AutoShape 87" descr="https://stroys.pro/upload/iblock/5d1/5d1812f55b1c11ba77eb6173b6ff85cc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113" name="Picture 89" descr="C:\Users\Public\Pictures\Sample Pictures\murmansk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0912" y="4451274"/>
            <a:ext cx="268687" cy="268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8464169" y="4819476"/>
            <a:ext cx="345924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0912" y="5433636"/>
            <a:ext cx="335390" cy="320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8472755" y="5433636"/>
            <a:ext cx="29912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Muller Narrow Light" pitchFamily="50" charset="-52"/>
              </a:rPr>
              <a:t>https://b4u.gov-murman.ru/</a:t>
            </a:r>
            <a:endParaRPr lang="ru-RU" b="1" dirty="0">
              <a:solidFill>
                <a:schemeClr val="bg1"/>
              </a:solidFill>
              <a:latin typeface="Muller Narrow Light" pitchFamily="50" charset="-52"/>
            </a:endParaRPr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>
                <a:solidFill>
                  <a:schemeClr val="bg1"/>
                </a:solidFill>
              </a:rPr>
              <a:t>#</a:t>
            </a:r>
            <a:r>
              <a:rPr lang="ru-RU" dirty="0" err="1">
                <a:solidFill>
                  <a:schemeClr val="bg1"/>
                </a:solidFill>
              </a:rPr>
              <a:t>насевережить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662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Правительство МО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000000"/>
      </a:accent2>
      <a:accent3>
        <a:srgbClr val="282828"/>
      </a:accent3>
      <a:accent4>
        <a:srgbClr val="EBEBEB"/>
      </a:accent4>
      <a:accent5>
        <a:srgbClr val="F05A28"/>
      </a:accent5>
      <a:accent6>
        <a:srgbClr val="0082C8"/>
      </a:accent6>
      <a:hlink>
        <a:srgbClr val="0000FF"/>
      </a:hlink>
      <a:folHlink>
        <a:srgbClr val="800080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14107</TotalTime>
  <Words>986</Words>
  <Application>Microsoft Office PowerPoint</Application>
  <PresentationFormat>Произвольный</PresentationFormat>
  <Paragraphs>173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Бюджет комитета по тарифному регулированию мурманской области для граждан</vt:lpstr>
      <vt:lpstr>Бюджет комитета по тарифному регулированию мурманской области для граждан</vt:lpstr>
      <vt:lpstr>- сведения о доходах и расходах комитета по тарифному регулированию: - план и исполнение за 9 МЕСЯЦЕВ 2024 года</vt:lpstr>
      <vt:lpstr>ДИНАМИКА ИСПОЛНЕНИЯ  ГОСУДАРСТВЕННОЙ ПРОГРАММЫ  (ПО КОМИТЕТУ  ПО ТАРИФНОМУ РЕГУЛИРОВАНИЮ МУРМАНСКОЙ ОБЛАСТИ)</vt:lpstr>
      <vt:lpstr>- Работа объединенного общественного совета -</vt:lpstr>
      <vt:lpstr>- О ключевых результатах комитета по тарифному регулированию мурманской области -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Фирсенкова Н.М.</cp:lastModifiedBy>
  <cp:revision>1005</cp:revision>
  <cp:lastPrinted>2023-10-09T09:53:04Z</cp:lastPrinted>
  <dcterms:created xsi:type="dcterms:W3CDTF">2019-09-18T12:34:40Z</dcterms:created>
  <dcterms:modified xsi:type="dcterms:W3CDTF">2024-10-10T12:43:07Z</dcterms:modified>
</cp:coreProperties>
</file>