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8" r:id="rId3"/>
    <p:sldId id="317" r:id="rId4"/>
    <p:sldId id="319" r:id="rId5"/>
    <p:sldId id="320" r:id="rId6"/>
    <p:sldId id="321" r:id="rId7"/>
    <p:sldId id="322" r:id="rId8"/>
    <p:sldId id="315" r:id="rId9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7A0FFF-9C7F-415F-A494-723A4C388656}">
          <p14:sldIdLst>
            <p14:sldId id="256"/>
          </p14:sldIdLst>
        </p14:section>
        <p14:section name="Раздел без заголовка" id="{B5C559A9-D95B-4729-9DB9-DD10B3D7CF97}">
          <p14:sldIdLst>
            <p14:sldId id="318"/>
            <p14:sldId id="317"/>
            <p14:sldId id="319"/>
            <p14:sldId id="320"/>
            <p14:sldId id="321"/>
            <p14:sldId id="322"/>
          </p14:sldIdLst>
        </p14:section>
        <p14:section name="Раздел без заголовка" id="{03A9B963-87C9-4B1D-BFEA-1B6F01174115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2C8"/>
    <a:srgbClr val="F05A28"/>
    <a:srgbClr val="FFFFFF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7" autoAdjust="0"/>
    <p:restoredTop sz="94737" autoAdjust="0"/>
  </p:normalViewPr>
  <p:slideViewPr>
    <p:cSldViewPr snapToGrid="0" snapToObjects="1">
      <p:cViewPr>
        <p:scale>
          <a:sx n="112" d="100"/>
          <a:sy n="112" d="100"/>
        </p:scale>
        <p:origin x="-552" y="204"/>
      </p:cViewPr>
      <p:guideLst>
        <p:guide orient="horz" pos="2267"/>
        <p:guide pos="3855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6D880-D840-4602-BB6C-21492983B1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9A0940-F681-4A68-A9EC-82BB7511C2FC}" type="pres">
      <dgm:prSet presAssocID="{29C6D880-D840-4602-BB6C-21492983B1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D4C2425A-8371-48A8-968E-B6A6843FE95C}" type="presOf" srcId="{29C6D880-D840-4602-BB6C-21492983B12A}" destId="{BF9A0940-F681-4A68-A9EC-82BB7511C2FC}" srcOrd="0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382E16A-013B-4B03-BB88-C3EB903D4321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B44DE89-3126-4AE0-A5A1-AE1B922D07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4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6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7AB8-7AD6-4E2F-AB8C-317602C1695D}" type="datetime1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7148-164E-4AD0-A3E2-BFE8B14B8A3E}" type="datetime1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DE17-572F-44A6-A572-BA1F6316CA81}" type="datetime1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106E-F10D-443F-BC7D-39B05ED35375}" type="datetime1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D5A-F692-4289-B00E-ECD22BD4A36B}" type="datetime1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7A21-8DDB-492A-A18A-4CB9AB0A1512}" type="datetime1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9B9F-3914-4749-8CD8-DAEB695A241A}" type="datetime1">
              <a:rPr lang="ru-RU" smtClean="0"/>
              <a:t>16.04.2024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51F8-FEF1-4514-A40F-88883CD2C686}" type="datetime1">
              <a:rPr lang="ru-RU" smtClean="0"/>
              <a:t>16.04.2024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C34-22C5-41CE-AA44-AA0DF4336754}" type="datetime1">
              <a:rPr lang="ru-RU" smtClean="0"/>
              <a:t>16.04.2024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5458-99DB-4901-BA7B-BCB8673432B0}" type="datetime1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85F8-DCC1-4557-A594-391D14FA44B8}" type="datetime1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12079-0A6C-4023-ADFF-F9DF214BCDA7}" type="datetime1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#НАСЕВЕРЕЖИТЬ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2.emf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utr@gov-murman.ru" TargetMode="External"/><Relationship Id="rId7" Type="http://schemas.openxmlformats.org/officeDocument/2006/relationships/image" Target="../media/image2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microsoft.com/office/2007/relationships/hdphoto" Target="../media/hdphoto1.wdp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2697" y="241895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744133" y="3408433"/>
            <a:ext cx="9466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ru-RU" sz="40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6993467" y="6694322"/>
            <a:ext cx="5113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Выпуск 33.  за </a:t>
            </a:r>
            <a:r>
              <a:rPr lang="ru-RU" sz="1600" b="1" cap="all" dirty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1 квартал 2024 года</a:t>
            </a:r>
            <a:endParaRPr lang="ru-RU" sz="16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463370"/>
          </a:xfrm>
        </p:spPr>
        <p:txBody>
          <a:bodyPr>
            <a:normAutofit/>
          </a:bodyPr>
          <a:lstStyle/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ru-RU" sz="1800" cap="all" dirty="0">
              <a:latin typeface="Muller Narrow Light" pitchFamily="50" charset="-52"/>
              <a:cs typeface="Times New Roman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977971"/>
              </p:ext>
            </p:extLst>
          </p:nvPr>
        </p:nvGraphicFramePr>
        <p:xfrm>
          <a:off x="841375" y="1320800"/>
          <a:ext cx="10741025" cy="516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41473" y="846668"/>
            <a:ext cx="10556677" cy="372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структура комитета по тарифному регулированию мурманской области -</a:t>
            </a:r>
            <a:endParaRPr lang="ru-RU" sz="1800" b="1" cap="all" dirty="0">
              <a:solidFill>
                <a:srgbClr val="0082C8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82133" y="1498602"/>
            <a:ext cx="2899834" cy="795866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области</a:t>
            </a:r>
            <a:endParaRPr lang="en-GB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755867C3-9FC0-FF45-89B0-73B5446572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267" y="1625600"/>
            <a:ext cx="355600" cy="419100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1574799" y="1498602"/>
            <a:ext cx="4461934" cy="795865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ПОЛОЖЕНИЕ О КОМИТЕТЕ ПО ТАРИФНОМУ РЕГУЛИРОВАНИЮ МУРМАНСКОЙ ОБЛАСТИ </a:t>
            </a:r>
          </a:p>
          <a:p>
            <a:pPr algn="just"/>
            <a:r>
              <a:rPr lang="ru-RU" dirty="0" smtClean="0">
                <a:solidFill>
                  <a:srgbClr val="0082C8"/>
                </a:solidFill>
                <a:latin typeface="Muller Narrow ExtraBold" pitchFamily="50" charset="-52"/>
              </a:rPr>
              <a:t>ОТ  24.06.2015 № 265-ПП</a:t>
            </a:r>
            <a:endParaRPr lang="en-GB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37734" y="2384636"/>
            <a:ext cx="7306501" cy="561763"/>
          </a:xfrm>
          <a:prstGeom prst="roundRect">
            <a:avLst/>
          </a:prstGeom>
          <a:solidFill>
            <a:schemeClr val="bg1"/>
          </a:solidFill>
          <a:ln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ПРЕДСЕДАТЕЛЬ КОМИТЕТА ПО ТАРИФНОМУ РЕГУЛИРОВАНИЮ МУРМАНСКОЙ ОБЛАСТИ</a:t>
            </a:r>
          </a:p>
          <a:p>
            <a:pPr algn="ctr"/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СТУКОВА  ЕЛЕНА СТАНИСЛАВОВНА</a:t>
            </a:r>
          </a:p>
        </p:txBody>
      </p:sp>
      <p:sp>
        <p:nvSpPr>
          <p:cNvPr id="15" name="Скругленный прямоугольник 14">
            <a:extLst>
              <a:ext uri="{FF2B5EF4-FFF2-40B4-BE49-F238E27FC236}"/>
            </a:extLst>
          </p:cNvPr>
          <p:cNvSpPr/>
          <p:nvPr/>
        </p:nvSpPr>
        <p:spPr>
          <a:xfrm>
            <a:off x="1659467" y="3259667"/>
            <a:ext cx="6637866" cy="65839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ЗАМЕСТИТЕЛЬ ПРЕДСЕДАТЕЛЯ КОМИТЕТА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4965129" y="2946400"/>
            <a:ext cx="1079" cy="311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042550" y="4163242"/>
            <a:ext cx="5746783" cy="80592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ОТДЕЛ РЕГУЛИРОВАНИЯ ТАРИФОВ</a:t>
            </a:r>
            <a:r>
              <a:rPr lang="en-US" sz="1400" dirty="0" smtClean="0">
                <a:solidFill>
                  <a:schemeClr val="tx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В СФЕРЕ ТЕПЛОСНАБЖЕНИЯ, ВОДОСНАБЖЕНИЯ, ВОДООТВЕДЕНИЯ И УСТАНОВЛЕНИЯ ЦЕН И ТАРИФОВ НА ПРОДУКЦИЮ И УСЛУГИ ОБЩЕГО НАЗНАЧЕНИЯ 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969871" y="3900207"/>
            <a:ext cx="0" cy="249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9271000" y="2548466"/>
            <a:ext cx="2201333" cy="3818467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1200" b="1" dirty="0" smtClean="0">
                <a:solidFill>
                  <a:schemeClr val="tx1"/>
                </a:solidFill>
                <a:latin typeface="Muller Narrow Light" pitchFamily="50" charset="-52"/>
              </a:rPr>
              <a:t>ФУНКЦИИ:</a:t>
            </a:r>
          </a:p>
          <a:p>
            <a:endParaRPr lang="ru-RU" sz="1200" b="1" dirty="0">
              <a:solidFill>
                <a:schemeClr val="tx1"/>
              </a:solidFill>
              <a:latin typeface="Muller Narrow Light" pitchFamily="50" charset="-52"/>
            </a:endParaRPr>
          </a:p>
          <a:p>
            <a:r>
              <a:rPr lang="ru-RU" sz="1200" b="1" dirty="0" smtClean="0">
                <a:solidFill>
                  <a:srgbClr val="0082C8"/>
                </a:solidFill>
                <a:latin typeface="Muller Narrow ExtraBold" pitchFamily="50" charset="-52"/>
              </a:rPr>
              <a:t>          реализация </a:t>
            </a:r>
            <a:r>
              <a:rPr lang="ru-RU" sz="1200" b="1" dirty="0">
                <a:solidFill>
                  <a:srgbClr val="0082C8"/>
                </a:solidFill>
                <a:latin typeface="Muller Narrow ExtraBold" pitchFamily="50" charset="-52"/>
              </a:rPr>
              <a:t>государственных полномочий Мурманской области и нормативно-правовому регулированию в сфере государственного регулирования цен (тарифов) на территории Мурманской области</a:t>
            </a:r>
            <a:r>
              <a:rPr lang="ru-RU" sz="1200" b="1" dirty="0" smtClean="0">
                <a:solidFill>
                  <a:srgbClr val="0082C8"/>
                </a:solidFill>
                <a:latin typeface="Muller Narrow ExtraBold" pitchFamily="50" charset="-52"/>
              </a:rPr>
              <a:t>;</a:t>
            </a:r>
          </a:p>
          <a:p>
            <a:endParaRPr lang="ru-RU" sz="1200" b="1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200" b="1" dirty="0" smtClean="0">
                <a:solidFill>
                  <a:srgbClr val="0082C8"/>
                </a:solidFill>
                <a:latin typeface="Muller Narrow ExtraBold" pitchFamily="50" charset="-52"/>
              </a:rPr>
              <a:t>           осуществление </a:t>
            </a:r>
            <a:r>
              <a:rPr lang="ru-RU" sz="1200" b="1" dirty="0">
                <a:solidFill>
                  <a:srgbClr val="0082C8"/>
                </a:solidFill>
                <a:latin typeface="Muller Narrow ExtraBold" pitchFamily="50" charset="-52"/>
              </a:rPr>
              <a:t>регионального государственного контроля  (надзора) в сфере государственного регулирования цен (тарифов) на территории Мурманской области.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42550" y="5270691"/>
            <a:ext cx="2774983" cy="87815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ОТДЕЛ РЕГУЛИРОВАНИЯ ТАРИФОВ В СФЕРЕ ЭНЕРГЕТИКИ И ТЕХНОЛОГИЧЕСКОГО ПРИСОЕДИНЕНИЯ 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54600" y="5277357"/>
            <a:ext cx="2734733" cy="86482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АДМИНИСТРАТИВНО–ПРАВОВОЙ 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ОТДЕЛ 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78798" y="2636455"/>
            <a:ext cx="0" cy="3333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75267" y="2636455"/>
            <a:ext cx="269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075266" y="5969725"/>
            <a:ext cx="967284" cy="1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644235" y="2695087"/>
            <a:ext cx="254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7789333" y="5962098"/>
            <a:ext cx="1138593" cy="6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898192" y="2704528"/>
            <a:ext cx="29734" cy="3266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58C2A3E3-26DA-A84C-A3C6-ACEF23104D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61033" y="1718733"/>
            <a:ext cx="931333" cy="770466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991D1542-91AF-484C-98AF-208BF86FB9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91132" y="3039011"/>
            <a:ext cx="197584" cy="126045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91D1542-91AF-484C-98AF-208BF86FB9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91132" y="4843121"/>
            <a:ext cx="197584" cy="12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383298"/>
            <a:ext cx="10556677" cy="395635"/>
          </a:xfrm>
        </p:spPr>
        <p:txBody>
          <a:bodyPr>
            <a:normAutofit/>
          </a:bodyPr>
          <a:lstStyle/>
          <a:p>
            <a:pPr algn="ctr"/>
            <a:r>
              <a:rPr lang="ru-RU" sz="1800" cap="all" dirty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>
              <a:solidFill>
                <a:srgbClr val="0082C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474" y="1346200"/>
            <a:ext cx="10924949" cy="513818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latin typeface="Muller Narrow Light" pitchFamily="50" charset="-52"/>
              </a:rPr>
              <a:t>с 2000 года</a:t>
            </a:r>
            <a:endParaRPr lang="en-GB" dirty="0">
              <a:latin typeface="Muller Narrow Light" pitchFamily="50" charset="-52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1236133" y="2480734"/>
            <a:ext cx="380995" cy="3471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Блок-схема: узел 17"/>
          <p:cNvSpPr/>
          <p:nvPr/>
        </p:nvSpPr>
        <p:spPr>
          <a:xfrm>
            <a:off x="4157136" y="2480733"/>
            <a:ext cx="347133" cy="3471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Блок-схема: узел 18"/>
          <p:cNvSpPr/>
          <p:nvPr/>
        </p:nvSpPr>
        <p:spPr>
          <a:xfrm>
            <a:off x="7006106" y="2480732"/>
            <a:ext cx="364067" cy="34713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Блок-схема: узел 19"/>
          <p:cNvSpPr/>
          <p:nvPr/>
        </p:nvSpPr>
        <p:spPr>
          <a:xfrm>
            <a:off x="10096507" y="2480731"/>
            <a:ext cx="381000" cy="347135"/>
          </a:xfrm>
          <a:prstGeom prst="flowChartConnector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Прямая соединительная линия 21"/>
          <p:cNvCxnSpPr>
            <a:stCxn id="11" idx="6"/>
            <a:endCxn id="18" idx="2"/>
          </p:cNvCxnSpPr>
          <p:nvPr/>
        </p:nvCxnSpPr>
        <p:spPr>
          <a:xfrm flipV="1">
            <a:off x="1617128" y="2654301"/>
            <a:ext cx="25400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9" idx="2"/>
          </p:cNvCxnSpPr>
          <p:nvPr/>
        </p:nvCxnSpPr>
        <p:spPr>
          <a:xfrm flipV="1">
            <a:off x="4550804" y="2654300"/>
            <a:ext cx="24553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9" idx="6"/>
            <a:endCxn id="20" idx="2"/>
          </p:cNvCxnSpPr>
          <p:nvPr/>
        </p:nvCxnSpPr>
        <p:spPr>
          <a:xfrm flipV="1">
            <a:off x="7370173" y="2654299"/>
            <a:ext cx="272633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666067" y="1800574"/>
            <a:ext cx="1862666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10" dirty="0" smtClean="0">
                <a:latin typeface="Muller Narrow Light" pitchFamily="50" charset="-52"/>
              </a:rPr>
              <a:t>2004 </a:t>
            </a:r>
            <a:r>
              <a:rPr lang="ru-RU" sz="2810" dirty="0" smtClean="0">
                <a:latin typeface="Muller Narrow Light" pitchFamily="50" charset="-52"/>
              </a:rPr>
              <a:t>год</a:t>
            </a:r>
            <a:endParaRPr lang="en-GB" sz="2810" dirty="0">
              <a:latin typeface="Muller Narrow Light" pitchFamily="50" charset="-5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99201" y="1800574"/>
            <a:ext cx="1879600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10" dirty="0" smtClean="0">
                <a:latin typeface="Muller Narrow Light" pitchFamily="50" charset="-52"/>
              </a:rPr>
              <a:t>200</a:t>
            </a:r>
            <a:r>
              <a:rPr lang="ru-RU" sz="2810" dirty="0" smtClean="0">
                <a:latin typeface="Muller Narrow Light" pitchFamily="50" charset="-52"/>
              </a:rPr>
              <a:t>9</a:t>
            </a:r>
            <a:r>
              <a:rPr lang="en-US" sz="2810" dirty="0" smtClean="0">
                <a:latin typeface="Muller Narrow Light" pitchFamily="50" charset="-52"/>
              </a:rPr>
              <a:t> </a:t>
            </a:r>
            <a:r>
              <a:rPr lang="ru-RU" sz="2810" dirty="0" smtClean="0">
                <a:latin typeface="Muller Narrow Light" pitchFamily="50" charset="-52"/>
              </a:rPr>
              <a:t>год</a:t>
            </a:r>
            <a:endParaRPr lang="en-GB" sz="2810" dirty="0">
              <a:latin typeface="Muller Narrow Light" pitchFamily="50" charset="-5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91006" y="1800574"/>
            <a:ext cx="2456252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10" dirty="0" smtClean="0">
                <a:latin typeface="Muller Narrow Light" pitchFamily="50" charset="-52"/>
              </a:rPr>
              <a:t>с мая </a:t>
            </a:r>
            <a:r>
              <a:rPr lang="en-US" sz="2810" dirty="0" smtClean="0">
                <a:latin typeface="Muller Narrow Light" pitchFamily="50" charset="-52"/>
              </a:rPr>
              <a:t>20</a:t>
            </a:r>
            <a:r>
              <a:rPr lang="ru-RU" sz="2810" dirty="0" smtClean="0">
                <a:latin typeface="Muller Narrow Light" pitchFamily="50" charset="-52"/>
              </a:rPr>
              <a:t>1</a:t>
            </a:r>
            <a:r>
              <a:rPr lang="en-US" sz="2810" dirty="0" smtClean="0">
                <a:latin typeface="Muller Narrow Light" pitchFamily="50" charset="-52"/>
              </a:rPr>
              <a:t>5</a:t>
            </a:r>
            <a:r>
              <a:rPr lang="ru-RU" sz="2810" dirty="0" smtClean="0">
                <a:latin typeface="Muller Narrow Light" pitchFamily="50" charset="-52"/>
              </a:rPr>
              <a:t> года</a:t>
            </a:r>
            <a:endParaRPr lang="en-GB" sz="2810" dirty="0">
              <a:latin typeface="Muller Narrow Light" pitchFamily="50" charset="-5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41474" y="3545933"/>
            <a:ext cx="234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33" y="3507807"/>
            <a:ext cx="2230006" cy="290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" name="Прямоугольник 1033"/>
          <p:cNvSpPr/>
          <p:nvPr/>
        </p:nvSpPr>
        <p:spPr>
          <a:xfrm>
            <a:off x="956733" y="3094710"/>
            <a:ext cx="2405622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uller Narrow Light" pitchFamily="50" charset="-52"/>
              </a:rPr>
              <a:t>на </a:t>
            </a:r>
            <a:r>
              <a:rPr lang="ru-RU" sz="1400" dirty="0">
                <a:latin typeface="Muller Narrow Light" pitchFamily="50" charset="-52"/>
              </a:rPr>
              <a:t>территории Мурманской области вопросами регулирования тарифов в регионе занимались </a:t>
            </a:r>
            <a:r>
              <a:rPr lang="ru-RU" sz="1400" dirty="0">
                <a:solidFill>
                  <a:srgbClr val="0082C8"/>
                </a:solidFill>
                <a:latin typeface="Muller Narrow ExtraBold" pitchFamily="50" charset="-52"/>
              </a:rPr>
              <a:t>Региональная энергетическая комиссия Мурманской области и Комитет по вопросам государственного регулирования ценообразования Мурманской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3470791" y="3094710"/>
            <a:ext cx="2532075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Light" pitchFamily="50" charset="-52"/>
              </a:rPr>
              <a:t>Региональная энергетическая комиссия Мурманской области и Комитет по вопросам государственного регулирования ценообразования Мурманской области </a:t>
            </a:r>
            <a:r>
              <a:rPr lang="ru-RU" sz="1400" dirty="0" smtClean="0">
                <a:latin typeface="Muller Narrow Light" pitchFamily="50" charset="-52"/>
              </a:rPr>
              <a:t>реорганизованы в один общий государственный орган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–Комитет по тарифному регулированию Мурманской 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6299201" y="3094710"/>
            <a:ext cx="2336568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uller Narrow Light" pitchFamily="50" charset="-52"/>
              </a:rPr>
              <a:t>Комитет по тарифному регулированию Мурманской области переименован в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Управление по тарифному регулированию Мурманской 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8810690" y="3099087"/>
            <a:ext cx="2336568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uller Narrow Light" pitchFamily="50" charset="-52"/>
              </a:rPr>
              <a:t>по настоящее время Управление по тарифному регулированию Мурманской области обратно переименовано в 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Комитет по тарифному регулированию Мурманской области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en-GB" sz="1300" dirty="0"/>
          </a:p>
        </p:txBody>
      </p:sp>
      <p:sp>
        <p:nvSpPr>
          <p:cNvPr id="1038" name="Нижний колонтитул 10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1039" name="Номер слайда 10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3</a:t>
            </a:fld>
            <a:endParaRPr lang="ru-RU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956733" y="778934"/>
            <a:ext cx="10337800" cy="43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>
                <a:solidFill>
                  <a:srgbClr val="0082C8"/>
                </a:solidFill>
                <a:latin typeface="Muller Narrow ExtraBold" pitchFamily="50" charset="-52"/>
              </a:rPr>
              <a:t>- ИСТОРИЧЕСКАЯ СПРАВКА О КОМИТЕТЕ ПО ТАРИФНОМУ РЕГУЛИРОВАНИЮ МУРМАНСКОЙ ОБЛАСТИ -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590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948267"/>
            <a:ext cx="10556677" cy="643466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сведения о доходах и расходах комитета</a:t>
            </a:r>
            <a:r>
              <a:rPr lang="en-US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 </a:t>
            </a:r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по тарифному регулированию: -</a:t>
            </a:r>
            <a:b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план и исполнение за 1 квартал 2024 года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474" y="1916483"/>
            <a:ext cx="10893326" cy="4756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МЛН РУБЛЕЙ</a:t>
            </a:r>
          </a:p>
          <a:p>
            <a:pPr marL="0" indent="0">
              <a:buNone/>
            </a:pPr>
            <a:endParaRPr lang="ru-RU" sz="1400" dirty="0" smtClean="0">
              <a:latin typeface="Muller Narrow Light" pitchFamily="50" charset="-52"/>
            </a:endParaRPr>
          </a:p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ДОХОДЫ</a:t>
            </a:r>
          </a:p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	</a:t>
            </a:r>
            <a:endParaRPr lang="ru-RU" sz="1400" dirty="0">
              <a:latin typeface="Muller Narrow Light" pitchFamily="50" charset="-52"/>
            </a:endParaRPr>
          </a:p>
          <a:p>
            <a:pPr marL="0" indent="0">
              <a:buNone/>
            </a:pPr>
            <a:endParaRPr lang="en-US" sz="1400" dirty="0" smtClean="0">
              <a:latin typeface="Muller Narrow Light" pitchFamily="50" charset="-52"/>
            </a:endParaRPr>
          </a:p>
          <a:p>
            <a:pPr marL="0" indent="0">
              <a:buNone/>
            </a:pPr>
            <a:r>
              <a:rPr lang="ru-RU" sz="1400" dirty="0" smtClean="0">
                <a:latin typeface="Muller Narrow Light" pitchFamily="50" charset="-52"/>
              </a:rPr>
              <a:t>РАСХОДЫ</a:t>
            </a:r>
            <a:endParaRPr lang="en-GB" sz="1400" dirty="0">
              <a:latin typeface="Muller Narrow Light" pitchFamily="50" charset="-52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#</a:t>
            </a:r>
            <a:r>
              <a:rPr lang="ru-RU" dirty="0" err="1" smtClean="0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4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3874" y="535697"/>
            <a:ext cx="10556677" cy="412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40466" y="2328334"/>
            <a:ext cx="3285067" cy="711200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Прямоугольник 8"/>
          <p:cNvSpPr/>
          <p:nvPr/>
        </p:nvSpPr>
        <p:spPr>
          <a:xfrm>
            <a:off x="2031997" y="2370668"/>
            <a:ext cx="558800" cy="626532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rgbClr val="FF0000"/>
                </a:solidFill>
                <a:latin typeface="Muller Narrow ExtraBold" pitchFamily="50" charset="-52"/>
              </a:rPr>
              <a:t>9,9</a:t>
            </a:r>
            <a:r>
              <a:rPr lang="ru-RU" sz="1500" dirty="0" smtClean="0">
                <a:solidFill>
                  <a:srgbClr val="FF0000"/>
                </a:solidFill>
                <a:latin typeface="Muller Narrow Light" pitchFamily="50" charset="-52"/>
              </a:rPr>
              <a:t>%</a:t>
            </a:r>
            <a:endParaRPr lang="en-GB" sz="1500" dirty="0">
              <a:solidFill>
                <a:srgbClr val="FF0000"/>
              </a:solidFill>
              <a:latin typeface="Muller Narrow Light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40464" y="3327401"/>
            <a:ext cx="3285067" cy="711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Прямоугольник 10"/>
          <p:cNvSpPr/>
          <p:nvPr/>
        </p:nvSpPr>
        <p:spPr>
          <a:xfrm>
            <a:off x="2040467" y="3361268"/>
            <a:ext cx="736600" cy="643465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Muller Narrow ExtraBold" pitchFamily="50" charset="-52"/>
              </a:rPr>
              <a:t>17,7</a:t>
            </a:r>
            <a:r>
              <a:rPr lang="ru-RU" sz="1500" dirty="0" smtClean="0">
                <a:latin typeface="Muller Narrow Light" pitchFamily="50" charset="-52"/>
              </a:rPr>
              <a:t>%</a:t>
            </a:r>
            <a:endParaRPr lang="en-GB" sz="1500" dirty="0">
              <a:latin typeface="Muller Narrow Light" pitchFamily="50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27133" y="2328333"/>
            <a:ext cx="1151467" cy="711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ФАКТ  </a:t>
            </a:r>
            <a:r>
              <a:rPr lang="ru-RU" sz="1400" dirty="0" smtClean="0">
                <a:solidFill>
                  <a:srgbClr val="FF0000"/>
                </a:solidFill>
                <a:latin typeface="Muller Narrow ExtraBold" pitchFamily="50" charset="-52"/>
              </a:rPr>
              <a:t>0,06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ПЛАН  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0,6</a:t>
            </a:r>
            <a:endParaRPr lang="en-GB" sz="14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27133" y="3327399"/>
            <a:ext cx="1227667" cy="711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ФАКТ  </a:t>
            </a:r>
            <a:r>
              <a:rPr lang="ru-RU" sz="1400" dirty="0" smtClean="0">
                <a:solidFill>
                  <a:srgbClr val="FF0000"/>
                </a:solidFill>
                <a:latin typeface="Muller Narrow ExtraBold" pitchFamily="50" charset="-52"/>
              </a:rPr>
              <a:t>11,9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ПЛАН  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67,5</a:t>
            </a:r>
            <a:endParaRPr lang="en-GB" sz="14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/>
            </a:extLst>
          </p:cNvPr>
          <p:cNvSpPr/>
          <p:nvPr/>
        </p:nvSpPr>
        <p:spPr>
          <a:xfrm>
            <a:off x="2040464" y="4286436"/>
            <a:ext cx="3285069" cy="227523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82C8"/>
                </a:solidFill>
                <a:latin typeface="Muller Narrow ExtraBold" pitchFamily="50" charset="-52"/>
              </a:rPr>
              <a:t>Закон Мурманской области от 18.12.2023  № 2949-01-ЗМО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82C8"/>
                </a:solidFill>
                <a:latin typeface="Muller Narrow ExtraBold" pitchFamily="50" charset="-52"/>
              </a:rPr>
              <a:t>(в ред. Закона Мурманской области от 21.03.2024                     № 2972-01-ЗМО)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82C8"/>
                </a:solidFill>
                <a:latin typeface="Muller Narrow ExtraBold" pitchFamily="50" charset="-52"/>
              </a:rPr>
              <a:t>  «Об областном бюджете на 2024 год и на плановый период 2025 и 2026 годов»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792BB353-EE97-DE4B-B216-1155F8F36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74" y="4580467"/>
            <a:ext cx="1198989" cy="999066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578600" y="1989667"/>
            <a:ext cx="5156200" cy="3434384"/>
          </a:xfrm>
          <a:prstGeom prst="rect">
            <a:avLst/>
          </a:prstGeom>
          <a:noFill/>
          <a:ln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ИСПОЛНЕНО ПО РАСХОДАМ:</a:t>
            </a:r>
          </a:p>
          <a:p>
            <a:endParaRPr lang="ru-RU" sz="1400" dirty="0">
              <a:solidFill>
                <a:srgbClr val="000000"/>
              </a:solidFill>
              <a:latin typeface="Muller Narrow Light" pitchFamily="50" charset="-52"/>
            </a:endParaRPr>
          </a:p>
          <a:p>
            <a:endParaRPr lang="ru-RU" sz="1400" dirty="0" smtClean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  11,9</a:t>
            </a:r>
            <a:r>
              <a:rPr lang="en-US" sz="1400" dirty="0" smtClean="0">
                <a:solidFill>
                  <a:srgbClr val="000000"/>
                </a:solidFill>
                <a:latin typeface="Muller Narrow ExtraBold" pitchFamily="50" charset="-52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на реализацию государственной программы</a:t>
            </a:r>
            <a:endParaRPr lang="en-US" sz="1400" dirty="0" smtClean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	  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 РУБЛЕЙ</a:t>
            </a:r>
            <a:r>
              <a:rPr lang="ru-RU" sz="1000" dirty="0" smtClean="0">
                <a:solidFill>
                  <a:srgbClr val="000000"/>
                </a:solidFill>
                <a:latin typeface="Muller Narrow Light" pitchFamily="50" charset="-52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«Экономический потенциал».  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Подпрограмма 5.			Обеспечение реализации государственной 				программы. Мероприятие 3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		</a:t>
            </a:r>
            <a:endParaRPr lang="ru-RU" sz="1400" b="1" dirty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из них: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 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9,7</a:t>
            </a:r>
            <a:r>
              <a:rPr lang="ru-RU" sz="1400" dirty="0" smtClean="0">
                <a:solidFill>
                  <a:srgbClr val="000000"/>
                </a:solidFill>
                <a:latin typeface="Muller Narrow ExtraBold" pitchFamily="50" charset="-52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	на выплаты персоналу</a:t>
            </a:r>
          </a:p>
          <a:p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  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 РУБЛЕЙ</a:t>
            </a:r>
          </a:p>
          <a:p>
            <a:endParaRPr lang="ru-RU" sz="1000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endParaRPr lang="ru-RU" sz="1000" dirty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	 </a:t>
            </a:r>
          </a:p>
          <a:p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	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0,3		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на осуществление государственных закупок</a:t>
            </a:r>
          </a:p>
          <a:p>
            <a:r>
              <a:rPr lang="ru-RU" sz="1000" dirty="0">
                <a:solidFill>
                  <a:srgbClr val="0082C8"/>
                </a:solidFill>
                <a:latin typeface="Muller Narrow ExtraBold" pitchFamily="50" charset="-52"/>
              </a:rPr>
              <a:t>	 </a:t>
            </a:r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 </a:t>
            </a:r>
            <a:r>
              <a:rPr lang="ru-RU" sz="1000" dirty="0" smtClean="0">
                <a:solidFill>
                  <a:srgbClr val="0082C8"/>
                </a:solidFill>
                <a:latin typeface="Muller Narrow Light" pitchFamily="50" charset="-52"/>
              </a:rPr>
              <a:t>МЛН  РУБЛЕЙ</a:t>
            </a:r>
          </a:p>
          <a:p>
            <a:endParaRPr lang="ru-RU" sz="1000" dirty="0">
              <a:solidFill>
                <a:srgbClr val="0082C8"/>
              </a:solidFill>
              <a:latin typeface="Muller Narrow ExtraBold" pitchFamily="50" charset="-52"/>
            </a:endParaRPr>
          </a:p>
          <a:p>
            <a:endParaRPr lang="ru-RU" sz="1000" dirty="0" smtClean="0">
              <a:solidFill>
                <a:srgbClr val="0082C8"/>
              </a:solidFill>
              <a:latin typeface="Muller Narrow ExtraBold" pitchFamily="50" charset="-52"/>
            </a:endParaRPr>
          </a:p>
          <a:p>
            <a:r>
              <a:rPr lang="ru-RU" sz="1000" dirty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r>
              <a:rPr lang="ru-RU" sz="1000" dirty="0" smtClean="0">
                <a:solidFill>
                  <a:srgbClr val="0082C8"/>
                </a:solidFill>
                <a:latin typeface="Muller Narrow ExtraBold" pitchFamily="50" charset="-52"/>
              </a:rPr>
              <a:t>  </a:t>
            </a: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		</a:t>
            </a:r>
            <a:r>
              <a:rPr lang="ru-RU" sz="1400" dirty="0">
                <a:solidFill>
                  <a:srgbClr val="0082C8"/>
                </a:solidFill>
                <a:latin typeface="Muller Narrow ExtraBold" pitchFamily="50" charset="-52"/>
              </a:rPr>
              <a:t>	</a:t>
            </a:r>
            <a:endParaRPr lang="en-GB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800" y="3843867"/>
            <a:ext cx="431661" cy="55033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3755AE41-004B-894E-AA68-98C2432950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4799" y="4673600"/>
            <a:ext cx="431661" cy="53340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755867C3-9FC0-FF45-89B0-73B544657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2830" y="2683934"/>
            <a:ext cx="3556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9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54376" y="6672697"/>
            <a:ext cx="4056691" cy="383297"/>
          </a:xfrm>
        </p:spPr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11067" y="2429617"/>
            <a:ext cx="3826933" cy="4343716"/>
          </a:xfrm>
          <a:ln w="28575">
            <a:solidFill>
              <a:srgbClr val="0082C8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4185807" y="3768445"/>
            <a:ext cx="3772860" cy="71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ДИНАМИКА ИСПОЛНЕНИЯ </a:t>
            </a:r>
            <a:b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</a:b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ГОСУДАРСТВЕННОЙ ПРОГРАММЫ </a:t>
            </a:r>
            <a:b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</a:br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(ПО КОМИТЕТУ  ПО ТАРИФНОМУ РЕГУЛИРОВАНИЮ МУРМАНСКОЙ ОБЛАСТИ)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93874" y="939800"/>
            <a:ext cx="10556677" cy="3132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cap="all" dirty="0" smtClean="0">
              <a:solidFill>
                <a:srgbClr val="0082C8"/>
              </a:solidFill>
              <a:latin typeface="Muller Narrow ExtraBold" pitchFamily="50" charset="-52"/>
              <a:cs typeface="Times New Roman" pitchFamily="18" charset="0"/>
            </a:endParaRPr>
          </a:p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государственная программа «экономический потенциал» -</a:t>
            </a:r>
            <a:b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</a:b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6779" y="1582365"/>
            <a:ext cx="3657597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	Цель</a:t>
            </a:r>
            <a:r>
              <a:rPr lang="ru-RU" sz="1400" b="1" dirty="0">
                <a:solidFill>
                  <a:schemeClr val="bg1"/>
                </a:solidFill>
                <a:latin typeface="Muller Narrow Light" pitchFamily="50" charset="-52"/>
              </a:rPr>
              <a:t>: </a:t>
            </a:r>
            <a:r>
              <a:rPr lang="ru-RU" sz="1400" dirty="0">
                <a:solidFill>
                  <a:schemeClr val="bg1"/>
                </a:solidFill>
                <a:latin typeface="Muller Narrow Light" pitchFamily="50" charset="-52"/>
              </a:rPr>
              <a:t>Обеспечение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устойчивого </a:t>
            </a:r>
            <a:r>
              <a:rPr lang="en-US" sz="1400" dirty="0" smtClean="0">
                <a:solidFill>
                  <a:schemeClr val="bg1"/>
                </a:solidFill>
                <a:latin typeface="Muller Narrow Light" pitchFamily="50" charset="-52"/>
              </a:rPr>
              <a:t>	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	промышленного </a:t>
            </a:r>
            <a:r>
              <a:rPr lang="ru-RU" sz="1400" dirty="0">
                <a:solidFill>
                  <a:schemeClr val="bg1"/>
                </a:solidFill>
                <a:latin typeface="Muller Narrow Light" pitchFamily="50" charset="-52"/>
              </a:rPr>
              <a:t>роста, </a:t>
            </a:r>
            <a:r>
              <a:rPr lang="en-US" sz="1400" dirty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деловой и</a:t>
            </a:r>
            <a:r>
              <a:rPr lang="en-US" sz="1400" dirty="0" smtClean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	инвестиционной</a:t>
            </a:r>
            <a:r>
              <a:rPr lang="en-US" sz="1400" dirty="0" smtClean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Muller Narrow Light" pitchFamily="50" charset="-52"/>
              </a:rPr>
              <a:t>активности </a:t>
            </a:r>
            <a:r>
              <a:rPr lang="ru-RU" sz="1400" dirty="0">
                <a:solidFill>
                  <a:schemeClr val="bg1"/>
                </a:solidFill>
                <a:latin typeface="Muller Narrow Light" pitchFamily="50" charset="-52"/>
              </a:rPr>
              <a:t>бизнеса</a:t>
            </a:r>
            <a:endParaRPr lang="ru-RU" sz="1400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383" y="2429617"/>
            <a:ext cx="37688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3"/>
                </a:solidFill>
                <a:latin typeface="Muller Narrow Light" pitchFamily="50" charset="-52"/>
                <a:cs typeface="Arial" pitchFamily="34" charset="0"/>
              </a:rPr>
              <a:t>Задачи:</a:t>
            </a:r>
          </a:p>
          <a:p>
            <a:r>
              <a:rPr lang="ru-RU" sz="1400" dirty="0">
                <a:solidFill>
                  <a:schemeClr val="accent3"/>
                </a:solidFill>
                <a:latin typeface="Muller Narrow Light" pitchFamily="50" charset="-52"/>
                <a:cs typeface="Arial" pitchFamily="34" charset="0"/>
              </a:rPr>
              <a:t>1. </a:t>
            </a:r>
            <a:r>
              <a:rPr lang="ru-RU" sz="1400" dirty="0">
                <a:latin typeface="Muller Narrow Light" pitchFamily="50" charset="-52"/>
              </a:rPr>
              <a:t>Формирование благоприятной инвестиционной среды. </a:t>
            </a:r>
          </a:p>
          <a:p>
            <a:r>
              <a:rPr lang="ru-RU" sz="1400" dirty="0">
                <a:latin typeface="Muller Narrow Light" pitchFamily="50" charset="-52"/>
              </a:rPr>
              <a:t>2. Развитие малого и среднего предпринимательства.</a:t>
            </a:r>
          </a:p>
          <a:p>
            <a:r>
              <a:rPr lang="ru-RU" sz="1400" dirty="0">
                <a:latin typeface="Muller Narrow Light" pitchFamily="50" charset="-52"/>
              </a:rPr>
              <a:t>3. Содействие развитию международных и внешнеэкономических связей, в том числе росту экспорта товаров и услуг.</a:t>
            </a:r>
          </a:p>
          <a:p>
            <a:r>
              <a:rPr lang="ru-RU" sz="1400" dirty="0">
                <a:latin typeface="Muller Narrow Light" pitchFamily="50" charset="-52"/>
              </a:rPr>
              <a:t>4. Развитие промышленности и повышение ее конкурентоспособности.</a:t>
            </a:r>
          </a:p>
          <a:p>
            <a:r>
              <a:rPr lang="ru-RU" sz="1400" dirty="0">
                <a:latin typeface="Muller Narrow Light" pitchFamily="50" charset="-52"/>
              </a:rPr>
              <a:t>5. Повышение роли туризма в экономическом и социокультурном развитии региона.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40201" y="1582364"/>
            <a:ext cx="3818466" cy="2031325"/>
          </a:xfrm>
          <a:prstGeom prst="rect">
            <a:avLst/>
          </a:prstGeom>
          <a:noFill/>
          <a:ln w="28575">
            <a:solidFill>
              <a:srgbClr val="0082C8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82C8"/>
                </a:solidFill>
                <a:latin typeface="Muller Narrow Light" pitchFamily="50" charset="-52"/>
              </a:rPr>
              <a:t>Из 5 подпрограмм ГП  </a:t>
            </a:r>
            <a:r>
              <a:rPr lang="ru-RU" sz="1400" b="1" dirty="0" smtClean="0">
                <a:latin typeface="Muller Narrow Light" pitchFamily="50" charset="-52"/>
              </a:rPr>
              <a:t>«Экономический потенциал» </a:t>
            </a:r>
            <a:r>
              <a:rPr lang="ru-RU" sz="1400" dirty="0" smtClean="0">
                <a:latin typeface="Muller Narrow Light" pitchFamily="50" charset="-52"/>
              </a:rPr>
              <a:t>Комитет</a:t>
            </a:r>
            <a:r>
              <a:rPr lang="en-US" sz="1400" dirty="0" smtClean="0">
                <a:latin typeface="Muller Narrow Light" pitchFamily="50" charset="-52"/>
              </a:rPr>
              <a:t> </a:t>
            </a:r>
            <a:r>
              <a:rPr lang="ru-RU" sz="1400" dirty="0" smtClean="0">
                <a:latin typeface="Muller Narrow Light" pitchFamily="50" charset="-52"/>
              </a:rPr>
              <a:t>по тарифному регулированию Мурманской области обеспечивает реализацию одной подпрограммы.</a:t>
            </a:r>
          </a:p>
          <a:p>
            <a:r>
              <a:rPr lang="ru-RU" sz="1400" b="1" dirty="0" smtClean="0">
                <a:solidFill>
                  <a:srgbClr val="0082C8"/>
                </a:solidFill>
                <a:latin typeface="Muller Narrow Light" pitchFamily="50" charset="-52"/>
              </a:rPr>
              <a:t>Подпрограмма 5. Обеспечение реализации государственной программы.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Основное мероприятие 3. Обеспечение </a:t>
            </a:r>
            <a:r>
              <a:rPr lang="ru-RU" sz="1400" dirty="0">
                <a:solidFill>
                  <a:srgbClr val="FF0000"/>
                </a:solidFill>
                <a:latin typeface="Muller Narrow Light" pitchFamily="50" charset="-52"/>
              </a:rPr>
              <a:t>реализации функций в сфере тарифного регулирования на территории Мурманской </a:t>
            </a:r>
            <a:r>
              <a:rPr lang="ru-RU" sz="1400" dirty="0" smtClean="0">
                <a:solidFill>
                  <a:srgbClr val="FF0000"/>
                </a:solidFill>
                <a:latin typeface="Muller Narrow Light" pitchFamily="50" charset="-52"/>
              </a:rPr>
              <a:t>области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93874" y="535697"/>
            <a:ext cx="10556677" cy="336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111067" y="1582365"/>
            <a:ext cx="3826933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Muller Narrow Light" pitchFamily="50" charset="-52"/>
                <a:cs typeface="Times New Roman" panose="02020603050405020304" pitchFamily="18" charset="0"/>
              </a:rPr>
              <a:t>Постановление ПМО от  11.11.2020 № 780-ПП  (ред. от </a:t>
            </a:r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  <a:cs typeface="Times New Roman" panose="02020603050405020304" pitchFamily="18" charset="0"/>
              </a:rPr>
              <a:t>11.03.2024)</a:t>
            </a:r>
          </a:p>
          <a:p>
            <a:endParaRPr lang="ru-RU" sz="1400" b="1" dirty="0">
              <a:solidFill>
                <a:schemeClr val="bg1"/>
              </a:solidFill>
              <a:latin typeface="Muller Narrow Light" pitchFamily="50" charset="-52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39390" y="2514597"/>
            <a:ext cx="3603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Muller Narrow Light" pitchFamily="50" charset="-52"/>
              </a:rPr>
              <a:t>Сведения об объемах финансирования</a:t>
            </a:r>
          </a:p>
          <a:p>
            <a:pPr algn="ctr"/>
            <a:r>
              <a:rPr lang="ru-RU" sz="1400" b="1" dirty="0" smtClean="0">
                <a:latin typeface="Muller Narrow Light" pitchFamily="50" charset="-52"/>
              </a:rPr>
              <a:t> государственной программы</a:t>
            </a:r>
            <a:endParaRPr lang="ru-RU" sz="1400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39390" y="3037817"/>
            <a:ext cx="1738963" cy="398435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По годам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26130" y="3037817"/>
            <a:ext cx="1716716" cy="398435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МЛН РУБЛЕЙ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39389" y="3543236"/>
            <a:ext cx="1738963" cy="39376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2021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26130" y="4000438"/>
            <a:ext cx="1708247" cy="44873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61,2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49873" y="4000437"/>
            <a:ext cx="1738963" cy="4487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2022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249873" y="4508498"/>
            <a:ext cx="1728479" cy="38100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2023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26131" y="3543237"/>
            <a:ext cx="1716716" cy="39376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51,7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126131" y="4508498"/>
            <a:ext cx="1708246" cy="38100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64,2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249873" y="4933706"/>
            <a:ext cx="1728480" cy="3556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2024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49873" y="5350918"/>
            <a:ext cx="173896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2025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126131" y="4933706"/>
            <a:ext cx="1716714" cy="3556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67,5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126131" y="5350919"/>
            <a:ext cx="171671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66,3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BA74246C-F170-314D-A9E9-E23AC1069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399" y="6226228"/>
            <a:ext cx="795867" cy="459818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>
            <a:off x="4332619" y="4507690"/>
            <a:ext cx="91736" cy="161317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32619" y="4471240"/>
            <a:ext cx="546679" cy="234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Muller Narrow Light" pitchFamily="50" charset="-52"/>
              </a:rPr>
              <a:t>ПЛАН</a:t>
            </a:r>
            <a:endParaRPr lang="ru-RU" sz="1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898546" y="4508498"/>
            <a:ext cx="94290" cy="161316"/>
          </a:xfrm>
          <a:prstGeom prst="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888922" y="4518127"/>
            <a:ext cx="562454" cy="151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Muller Narrow Light" pitchFamily="50" charset="-52"/>
              </a:rPr>
              <a:t>ФАКТ</a:t>
            </a:r>
            <a:endParaRPr lang="ru-RU" sz="1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A6AB4DD8-C93C-6844-9C3F-892B90B89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538" y="1773897"/>
            <a:ext cx="355600" cy="355600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4054376" y="5003799"/>
            <a:ext cx="591883" cy="11176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Прямоугольник 46"/>
          <p:cNvSpPr/>
          <p:nvPr/>
        </p:nvSpPr>
        <p:spPr>
          <a:xfrm>
            <a:off x="4054376" y="4775199"/>
            <a:ext cx="591883" cy="157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Muller Narrow ExtraBold" pitchFamily="50" charset="-52"/>
              </a:rPr>
              <a:t>67,5</a:t>
            </a:r>
            <a:endParaRPr lang="en-GB" sz="1200" b="1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810277" y="4546599"/>
            <a:ext cx="112299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latin typeface="Muller Narrow Light" pitchFamily="50" charset="-52"/>
              </a:rPr>
              <a:t>МЛН РУБЛЕЙ</a:t>
            </a:r>
            <a:endParaRPr lang="en-GB" sz="12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15933" y="5832489"/>
            <a:ext cx="626534" cy="288911"/>
          </a:xfrm>
          <a:prstGeom prst="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Muller Narrow ExtraBold" pitchFamily="50" charset="-52"/>
              </a:rPr>
              <a:t>17,7</a:t>
            </a:r>
            <a:r>
              <a:rPr lang="ru-RU" sz="1200" dirty="0" smtClean="0"/>
              <a:t>%</a:t>
            </a:r>
            <a:endParaRPr lang="en-GB" sz="1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715934" y="5562599"/>
            <a:ext cx="626534" cy="203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Muller Narrow ExtraBold" pitchFamily="50" charset="-52"/>
              </a:rPr>
              <a:t>11,9</a:t>
            </a:r>
            <a:endParaRPr lang="en-GB" sz="1200" b="1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332619" y="6226227"/>
            <a:ext cx="83753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Muller Narrow Light" pitchFamily="50" charset="-52"/>
              </a:rPr>
              <a:t>I</a:t>
            </a:r>
            <a:r>
              <a:rPr lang="ru-RU" sz="1200" b="1" dirty="0" smtClean="0">
                <a:solidFill>
                  <a:srgbClr val="000000"/>
                </a:solidFill>
                <a:latin typeface="Muller Narrow Light" pitchFamily="50" charset="-52"/>
              </a:rPr>
              <a:t> кв.</a:t>
            </a:r>
            <a:r>
              <a:rPr lang="en-US" sz="1200" b="1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  <a:endParaRPr lang="en-GB" sz="1200" b="1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249872" y="5777494"/>
            <a:ext cx="173896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2026</a:t>
            </a:r>
            <a:endParaRPr lang="en-GB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0117663" y="5777977"/>
            <a:ext cx="1716714" cy="39793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82C8"/>
                </a:solidFill>
                <a:latin typeface="Muller Narrow ExtraBold" pitchFamily="50" charset="-52"/>
              </a:rPr>
              <a:t>66,3</a:t>
            </a:r>
            <a:endParaRPr lang="en-GB" sz="14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3852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474" y="889000"/>
            <a:ext cx="10556677" cy="454903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Работа объединенного общественного совета -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513" y="2286000"/>
            <a:ext cx="4695726" cy="4047067"/>
          </a:xfrm>
          <a:solidFill>
            <a:srgbClr val="EBEBEB"/>
          </a:solidFill>
          <a:ln>
            <a:solidFill>
              <a:srgbClr val="0082C8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>
                <a:latin typeface="Muller Narrow Light Italic" pitchFamily="50" charset="-52"/>
              </a:rPr>
              <a:t>развития взаимодействия Государственной </a:t>
            </a:r>
            <a:r>
              <a:rPr lang="ru-RU" sz="4800" dirty="0" smtClean="0">
                <a:latin typeface="Muller Narrow Light Italic" pitchFamily="50" charset="-52"/>
              </a:rPr>
              <a:t>жилищной инспекции </a:t>
            </a:r>
            <a:r>
              <a:rPr lang="ru-RU" sz="4800" dirty="0">
                <a:latin typeface="Muller Narrow Light Italic" pitchFamily="50" charset="-52"/>
              </a:rPr>
              <a:t>Мурманской области, Комитета по тарифному регулированию Мурманской области, Министерства строительства Мурманской области и гражданского общества, обеспечения участия граждан, общественных объединений и иных организаций в обсуждении и выработке решений по вопросам государственной политики и нормативно-правового регулирования в сфере жилищно-коммунального хозяйства, строительства;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>
                <a:latin typeface="Muller Narrow Light Italic" pitchFamily="50" charset="-52"/>
              </a:rPr>
              <a:t>обеспечения учета общественно значимых </a:t>
            </a:r>
            <a:r>
              <a:rPr lang="ru-RU" sz="4800" dirty="0" smtClean="0">
                <a:latin typeface="Muller Narrow Light Italic" pitchFamily="50" charset="-52"/>
              </a:rPr>
              <a:t>интересов граждан</a:t>
            </a:r>
            <a:r>
              <a:rPr lang="ru-RU" sz="4800" dirty="0">
                <a:latin typeface="Muller Narrow Light Italic" pitchFamily="50" charset="-52"/>
              </a:rPr>
              <a:t>, общественных объединений и иных организаций при решении вопросов в сфере жилищно-коммунального хозяйства, строительства, отнесенных к полномочиям Государственной жилищной инспекции Мурманской области, Комитета по тарифному регулированию Мурманской области, Министерства строительства Мурманской области;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>
                <a:latin typeface="Muller Narrow Light Italic" pitchFamily="50" charset="-52"/>
              </a:rPr>
              <a:t>повышения эффективности деятельности Государственной </a:t>
            </a:r>
            <a:r>
              <a:rPr lang="ru-RU" sz="4800" dirty="0" smtClean="0">
                <a:latin typeface="Muller Narrow Light Italic" pitchFamily="50" charset="-52"/>
              </a:rPr>
              <a:t>жилищной инспекции </a:t>
            </a:r>
            <a:r>
              <a:rPr lang="ru-RU" sz="4800" dirty="0">
                <a:latin typeface="Muller Narrow Light Italic" pitchFamily="50" charset="-52"/>
              </a:rPr>
              <a:t>Мурманской области, Комитета по тарифному регулированию Мурманской области, Министерства строительства Мурманской области по формированию и реализации государственной политики в сфере жилищно-коммунального хозяйства, строительства;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4800" dirty="0" smtClean="0">
                <a:latin typeface="Muller Narrow Light Italic" pitchFamily="50" charset="-52"/>
              </a:rPr>
              <a:t>обеспечения </a:t>
            </a:r>
            <a:r>
              <a:rPr lang="ru-RU" sz="4800" dirty="0">
                <a:latin typeface="Muller Narrow Light Italic" pitchFamily="50" charset="-52"/>
              </a:rPr>
              <a:t>информационной открытости деятельности Государственной жилищной </a:t>
            </a:r>
            <a:r>
              <a:rPr lang="ru-RU" sz="4800" dirty="0" smtClean="0">
                <a:latin typeface="Muller Narrow Light Italic" pitchFamily="50" charset="-52"/>
              </a:rPr>
              <a:t>  инспекции </a:t>
            </a:r>
            <a:r>
              <a:rPr lang="ru-RU" sz="4800" dirty="0">
                <a:latin typeface="Muller Narrow Light Italic" pitchFamily="50" charset="-52"/>
              </a:rPr>
              <a:t>Мурманской области, Комитета по тарифному регулированию Мурманской области, Министерства строительства Мурманской области.</a:t>
            </a:r>
          </a:p>
          <a:p>
            <a:pPr marL="0" indent="0" algn="just">
              <a:buNone/>
            </a:pPr>
            <a:r>
              <a:rPr lang="ru-RU" sz="4800" dirty="0" smtClean="0">
                <a:latin typeface="Muller Narrow Light Italic" pitchFamily="50" charset="-52"/>
              </a:rPr>
              <a:t>Решения </a:t>
            </a:r>
            <a:r>
              <a:rPr lang="ru-RU" sz="4800" dirty="0">
                <a:latin typeface="Muller Narrow Light Italic" pitchFamily="50" charset="-52"/>
              </a:rPr>
              <a:t>объединенного Общественного совета носят рекомендательный характер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6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3874" y="535697"/>
            <a:ext cx="10556677" cy="454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>
              <a:latin typeface="Muller Narrow Light" pitchFamily="50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4513" y="1464732"/>
            <a:ext cx="4695726" cy="774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Muller Narrow Light" pitchFamily="50" charset="-52"/>
              </a:rPr>
              <a:t>	ЦЕЛЬ СОЗДАНИЯ ОБЪЕДИНЕННОГО ОБЩЕСТВЕННОГО 	СОВЕТА</a:t>
            </a:r>
            <a:endParaRPr lang="en-GB" sz="1400" dirty="0">
              <a:latin typeface="Muller Narrow Light" pitchFamily="50" charset="-52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6AB4DD8-C93C-6844-9C3F-892B90B89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713" y="1674246"/>
            <a:ext cx="355600" cy="3556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51356" y="2455333"/>
            <a:ext cx="3873043" cy="2226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6FEF16D-6E2A-074C-8511-1B2482D4A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77" y="1615525"/>
            <a:ext cx="602325" cy="62383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A082C74-5977-CF44-9629-E456B1E1DB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679" y="2063713"/>
            <a:ext cx="355600" cy="4064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755867C3-9FC0-FF45-89B0-73B544657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6679" y="3433231"/>
            <a:ext cx="355600" cy="4191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7FDE543B-4807-C249-93D8-E758874F60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3558" y="5135033"/>
            <a:ext cx="355600" cy="3429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558419" y="1927443"/>
            <a:ext cx="4839732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КОЛИЧЕСТВО ЧЛЕНОВ ООС: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11  человек</a:t>
            </a:r>
            <a:endParaRPr lang="en-GB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58418" y="2239362"/>
            <a:ext cx="4839731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u="sng" dirty="0" smtClean="0">
                <a:solidFill>
                  <a:srgbClr val="0082C8"/>
                </a:solidFill>
                <a:latin typeface="Muller Narrow ExtraBold" pitchFamily="50" charset="-52"/>
              </a:rPr>
              <a:t>СОСТАВ  ОБЪЕДИНЕННОГО ОБЩЕСТВЕННОГО СОВЕТА</a:t>
            </a:r>
            <a:endParaRPr lang="en-GB" sz="1400" u="sng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63637" y="3002911"/>
            <a:ext cx="4834513" cy="925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ПОЛОЖЕНИЕ ОБ ООС ПРИ МИНИСТЕРСТВЕ ГОСУДАРСТВЕННОГО ЖИЛИЩНОГО И СТРОИТЕЛЬНОГО НАДЗОРА УТВЕРЖДЕНО ПРИКАЗОМ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ОТ 08.05.2014 № 15 (в ред. 06.08.2020 № 82-ОД) </a:t>
            </a:r>
            <a:endParaRPr lang="en-GB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58417" y="3852331"/>
            <a:ext cx="4839732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u="sng" dirty="0" smtClean="0">
                <a:solidFill>
                  <a:srgbClr val="0082C8"/>
                </a:solidFill>
                <a:latin typeface="Muller Narrow ExtraBold" pitchFamily="50" charset="-52"/>
              </a:rPr>
              <a:t>ПРАВОВАЯ БАЗА</a:t>
            </a:r>
            <a:endParaRPr lang="en-GB" sz="1400" u="sng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58419" y="4597400"/>
            <a:ext cx="4839732" cy="1075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ИНФОРМАЦИЯ ОБ ОСС РАЗМЕЩЕНА НА САЙТЕ КОМИТЕТА ПО ТАРИФНОМУ РЕГУЛИРОВАНИЮ МУРМАНСКОЙ ОБЛАСТИ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В РАЗДЕЛЕ «НАПРАВЛЕНИЕ ДЕЯТЕЛЬНОСТИ/ОБЪЕДИНЕННЫЙ ОБЩЕСТВЕННЫЙ СОВЕТ»</a:t>
            </a:r>
            <a:endParaRPr lang="en-GB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58419" y="5588963"/>
            <a:ext cx="4839732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7575">
              <a:buFont typeface="Arial" charset="0"/>
              <a:buNone/>
            </a:pPr>
            <a:r>
              <a:rPr lang="en-US" b="1" dirty="0">
                <a:solidFill>
                  <a:srgbClr val="0082C8"/>
                </a:solidFill>
                <a:latin typeface="Muller Narrow Light" pitchFamily="50" charset="-52"/>
              </a:rPr>
              <a:t>https://tarif.gov-murman.ru/activities/oos/</a:t>
            </a:r>
            <a:endParaRPr lang="ru-RU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551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#</a:t>
            </a:r>
            <a:r>
              <a:rPr lang="ru-RU" dirty="0" err="1"/>
              <a:t>насевережить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1474" y="535697"/>
            <a:ext cx="10622393" cy="454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1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latin typeface="Muller Narrow Light" pitchFamily="50" charset="-52"/>
                <a:cs typeface="Times New Roman" pitchFamily="18" charset="0"/>
              </a:rPr>
              <a:t>Бюджет комитета по тарифному регулированию мурманской области для граждан</a:t>
            </a:r>
            <a:endParaRPr lang="en-GB" sz="1800" dirty="0">
              <a:latin typeface="Muller Narrow Light" pitchFamily="50" charset="-52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41474" y="889000"/>
            <a:ext cx="10556677" cy="454903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 smtClean="0">
                <a:solidFill>
                  <a:srgbClr val="0082C8"/>
                </a:solidFill>
                <a:latin typeface="Muller Narrow ExtraBold" pitchFamily="50" charset="-52"/>
                <a:cs typeface="Times New Roman" pitchFamily="18" charset="0"/>
              </a:rPr>
              <a:t>- О ключевых результатах комитета по тарифному регулированию мурманской области -</a:t>
            </a:r>
            <a:endParaRPr lang="en-GB" sz="18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02264" y="1430867"/>
            <a:ext cx="3699937" cy="49106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ПЛАНИРУЕТСЯ В 202</a:t>
            </a:r>
            <a:r>
              <a:rPr lang="en-US" dirty="0" smtClean="0">
                <a:solidFill>
                  <a:srgbClr val="FFFFFF"/>
                </a:solidFill>
                <a:latin typeface="Muller Narrow ExtraBold" pitchFamily="50" charset="-52"/>
              </a:rPr>
              <a:t>4</a:t>
            </a:r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 ГОДУ</a:t>
            </a:r>
            <a:endParaRPr lang="en-GB" dirty="0">
              <a:solidFill>
                <a:srgbClr val="FFFFFF"/>
              </a:solidFill>
              <a:latin typeface="Muller Narrow ExtraBold" pitchFamily="50" charset="-52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27691" y="2023534"/>
            <a:ext cx="3674510" cy="9906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defTabSz="9175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cap="all" dirty="0" smtClean="0">
                <a:solidFill>
                  <a:schemeClr val="tx1"/>
                </a:solidFill>
                <a:latin typeface="Muller Narrow Light" pitchFamily="50" charset="-52"/>
              </a:rPr>
              <a:t>Установление тарифов </a:t>
            </a: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на регулируемые комитетом виды деятельности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29351" y="3115735"/>
            <a:ext cx="3674511" cy="82126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defTabSz="9175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СДЕРЖИВАНИЕ РОСТА ПЛАТЫ ГРАЖДАН ЗА КОММУНАЛЬНЫЕ УСЛУГИ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29351" y="4030133"/>
            <a:ext cx="3674511" cy="99483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1400" cap="all" dirty="0">
                <a:solidFill>
                  <a:schemeClr val="tx1"/>
                </a:solidFill>
                <a:latin typeface="Muller Narrow Light" pitchFamily="50" charset="-52"/>
              </a:rPr>
              <a:t>Контрольно-надзорная деятельность комитета </a:t>
            </a:r>
          </a:p>
        </p:txBody>
      </p:sp>
      <p:pic>
        <p:nvPicPr>
          <p:cNvPr id="19" name="Объект 18">
            <a:extLst>
              <a:ext uri="{FF2B5EF4-FFF2-40B4-BE49-F238E27FC236}">
                <a16:creationId xmlns="" xmlns:a16="http://schemas.microsoft.com/office/drawing/2014/main" id="{ACFCE7BD-D910-2345-9B23-7FDBC476B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474" y="2340548"/>
            <a:ext cx="356571" cy="35657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538397CA-D302-7047-87DA-F992A8250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898" y="3398863"/>
            <a:ext cx="360791" cy="34814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314" y="4341330"/>
            <a:ext cx="461445" cy="393604"/>
          </a:xfrm>
          <a:prstGeom prst="rect">
            <a:avLst/>
          </a:prstGeom>
        </p:spPr>
      </p:pic>
      <p:sp>
        <p:nvSpPr>
          <p:cNvPr id="22" name="Скругленный прямоугольник 21"/>
          <p:cNvSpPr/>
          <p:nvPr/>
        </p:nvSpPr>
        <p:spPr>
          <a:xfrm>
            <a:off x="5037668" y="1430867"/>
            <a:ext cx="6426199" cy="491066"/>
          </a:xfrm>
          <a:prstGeom prst="round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СДЕЛАНО ЗА  </a:t>
            </a:r>
            <a:r>
              <a:rPr lang="en-US" dirty="0" smtClean="0">
                <a:solidFill>
                  <a:srgbClr val="FFFFFF"/>
                </a:solidFill>
                <a:latin typeface="Muller Narrow ExtraBold" pitchFamily="50" charset="-52"/>
              </a:rPr>
              <a:t>1 </a:t>
            </a:r>
            <a:r>
              <a:rPr lang="ru-RU" dirty="0" smtClean="0">
                <a:solidFill>
                  <a:srgbClr val="FFFFFF"/>
                </a:solidFill>
                <a:latin typeface="Muller Narrow ExtraBold" pitchFamily="50" charset="-52"/>
              </a:rPr>
              <a:t>КВАРТАЛ 2024 ГОДА</a:t>
            </a:r>
            <a:endParaRPr lang="en-GB" dirty="0">
              <a:solidFill>
                <a:srgbClr val="FFFFFF"/>
              </a:solidFill>
              <a:latin typeface="Muller Narrow ExtraBold" pitchFamily="50" charset="-52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10250" y="4030130"/>
            <a:ext cx="6453618" cy="994835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dirty="0" smtClean="0">
              <a:solidFill>
                <a:srgbClr val="0082C8"/>
              </a:solidFill>
              <a:latin typeface="Muller Narrow Light" pitchFamily="50" charset="-52"/>
            </a:endParaRPr>
          </a:p>
          <a:p>
            <a:endParaRPr lang="ru-RU" sz="1200" dirty="0">
              <a:solidFill>
                <a:srgbClr val="0082C8"/>
              </a:solidFill>
              <a:latin typeface="Muller Narrow Light" pitchFamily="50" charset="-52"/>
            </a:endParaRPr>
          </a:p>
          <a:p>
            <a:endParaRPr lang="ru-RU" sz="1200" dirty="0" smtClean="0">
              <a:solidFill>
                <a:srgbClr val="000000"/>
              </a:solidFill>
              <a:latin typeface="Muller Narrow Light" pitchFamily="50" charset="-52"/>
            </a:endParaRPr>
          </a:p>
          <a:p>
            <a:r>
              <a:rPr lang="ru-RU" sz="1200" dirty="0" smtClean="0">
                <a:solidFill>
                  <a:srgbClr val="000000"/>
                </a:solidFill>
                <a:latin typeface="Muller Narrow Light" pitchFamily="50" charset="-52"/>
              </a:rPr>
              <a:t>В ОТЧЕТНОМ ПЕРИОДЕ КОМИТЕТОМ ПРОВЕДЕНО 10 ПРОФИЛАКТИЧЕСКИХ ВИЗИТОВ В ОТНОШЕНИИ РЕГУЛИРУЕМЫХ ОРГАНИЗАЦИЙ, НАПРАВЛЕННЫЕ НА ПРОФИЛАКТИКУ НАРУШЕНИЙ ОБЯЗАТЕЛЬНЫХ ТРЕБОВАНИЙ В СФЕРЕ ГОСУДАРСТВЕННОГО РЕГУЛИРОВАНИЯ ЦЕН (ТАРИФОВ)</a:t>
            </a:r>
          </a:p>
          <a:p>
            <a:pPr marL="285750" indent="-285750">
              <a:buFontTx/>
              <a:buChar char="-"/>
            </a:pPr>
            <a:endParaRPr lang="ru-RU" sz="1400" dirty="0" smtClean="0">
              <a:solidFill>
                <a:srgbClr val="0082C8"/>
              </a:solidFill>
              <a:latin typeface="Muller Narrow Light" pitchFamily="50" charset="-52"/>
            </a:endParaRPr>
          </a:p>
          <a:p>
            <a:pPr marL="285750" indent="-285750">
              <a:buFontTx/>
              <a:buChar char="-"/>
            </a:pPr>
            <a:endParaRPr lang="ru-RU" sz="1400" dirty="0" smtClean="0">
              <a:solidFill>
                <a:srgbClr val="0082C8"/>
              </a:solidFill>
              <a:latin typeface="Muller Narrow Light" pitchFamily="50" charset="-52"/>
            </a:endParaRPr>
          </a:p>
          <a:p>
            <a:endParaRPr lang="en-GB" sz="1400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12266" y="3115735"/>
            <a:ext cx="6451602" cy="821265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Средний индекс изменения платы граждан за коммунальные услуги, установленный Правительством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РФ для </a:t>
            </a: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Мурманской области на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2024 год </a:t>
            </a: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в размере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9,9 %, </a:t>
            </a:r>
            <a:r>
              <a:rPr lang="ru-RU" sz="1200" cap="all" dirty="0">
                <a:solidFill>
                  <a:srgbClr val="000000"/>
                </a:solidFill>
                <a:latin typeface="Muller Narrow Light" pitchFamily="50" charset="-52"/>
              </a:rPr>
              <a:t>с </a:t>
            </a:r>
            <a:r>
              <a:rPr lang="ru-RU" sz="1200" cap="all" dirty="0" smtClean="0">
                <a:solidFill>
                  <a:srgbClr val="000000"/>
                </a:solidFill>
                <a:latin typeface="Muller Narrow Light" pitchFamily="50" charset="-52"/>
              </a:rPr>
              <a:t>июля 2024 ГОДА выдержан</a:t>
            </a:r>
            <a:endParaRPr lang="ru-RU" sz="1200" cap="all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37668" y="2023535"/>
            <a:ext cx="6426200" cy="990600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В отчетный период устанавливались тарифы в сфере теплоснабжения</a:t>
            </a: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, водоснабжения, водоотведения по заявлениям </a:t>
            </a:r>
            <a:r>
              <a:rPr lang="ru-RU" sz="1200" cap="all" dirty="0" err="1">
                <a:solidFill>
                  <a:schemeClr val="tx1"/>
                </a:solidFill>
                <a:latin typeface="Muller Narrow Light" pitchFamily="50" charset="-52"/>
              </a:rPr>
              <a:t>ресурсоснабжающих</a:t>
            </a: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 </a:t>
            </a:r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организаций, а также</a:t>
            </a:r>
            <a:r>
              <a:rPr lang="ru-RU" sz="1200" dirty="0">
                <a:latin typeface="Muller Narrow Light" pitchFamily="50" charset="-52"/>
              </a:rPr>
              <a:t> </a:t>
            </a:r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плата </a:t>
            </a: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за подключение (технологическое присоединение) к централизованным системам </a:t>
            </a:r>
            <a:r>
              <a:rPr lang="ru-RU" sz="1200" cap="all" dirty="0" smtClean="0">
                <a:solidFill>
                  <a:schemeClr val="tx1"/>
                </a:solidFill>
                <a:latin typeface="Muller Narrow Light" pitchFamily="50" charset="-52"/>
              </a:rPr>
              <a:t>теплоснабжения, электроснабжения, плата за подключение (технологическое присоединение) по индивидуальным проектам</a:t>
            </a:r>
            <a:endParaRPr lang="en-GB" sz="1200" dirty="0">
              <a:latin typeface="Muller Narrow Light" pitchFamily="50" charset="-52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52234" y="5140229"/>
            <a:ext cx="3651628" cy="94922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МОНИТОРИНГ СТАНДАРТОВ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 РАСКЫТИЯ 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ИНФОРМАЦИИ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0821C57E-47AD-4C41-8296-1F758DCA2B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300" y="5278856"/>
            <a:ext cx="482703" cy="517182"/>
          </a:xfrm>
          <a:prstGeom prst="rect">
            <a:avLst/>
          </a:prstGeom>
        </p:spPr>
      </p:pic>
      <p:sp>
        <p:nvSpPr>
          <p:cNvPr id="30" name="Скругленный прямоугольник 29"/>
          <p:cNvSpPr/>
          <p:nvPr/>
        </p:nvSpPr>
        <p:spPr>
          <a:xfrm>
            <a:off x="5037671" y="5175060"/>
            <a:ext cx="6426197" cy="914399"/>
          </a:xfrm>
          <a:prstGeom prst="roundRect">
            <a:avLst/>
          </a:prstGeom>
          <a:noFill/>
          <a:ln w="9525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cap="all" dirty="0">
                <a:solidFill>
                  <a:schemeClr val="tx1"/>
                </a:solidFill>
                <a:latin typeface="Muller Narrow Light" pitchFamily="50" charset="-52"/>
              </a:rPr>
              <a:t>Проводимый мониторинг стандартов раскрытия  информации, формируемых по</a:t>
            </a:r>
            <a:r>
              <a:rPr lang="ru-RU" sz="1200" dirty="0">
                <a:solidFill>
                  <a:srgbClr val="000000"/>
                </a:solidFill>
                <a:latin typeface="Muller Narrow Light" pitchFamily="50" charset="-52"/>
              </a:rPr>
              <a:t> РЕЗУЛЬТАТАМ ПРИНИМАЕМЫХ ТАРИФНЫХ РЕШЕНИЙ, </a:t>
            </a:r>
            <a:r>
              <a:rPr lang="ru-RU" sz="1200" dirty="0">
                <a:solidFill>
                  <a:srgbClr val="0082C8"/>
                </a:solidFill>
                <a:latin typeface="Muller Narrow Light" pitchFamily="50" charset="-52"/>
              </a:rPr>
              <a:t>УВЕЛИЧИВАЕТ ПРОЗРАЧНОСТЬ ДЕЯТЕЛЬНОСТИ РЕГУЛИРУЕМЫХ ОРГАНИЗАЦИЙ</a:t>
            </a:r>
            <a:endParaRPr lang="ru-RU" sz="1200" cap="all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811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-1" y="1998404"/>
            <a:ext cx="12239625" cy="5174426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651851" y="2190939"/>
            <a:ext cx="9175540" cy="331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b="1" dirty="0" smtClean="0">
                <a:solidFill>
                  <a:schemeClr val="bg1"/>
                </a:solidFill>
                <a:latin typeface="Muller Narrow ExtraBold" pitchFamily="50" charset="-52"/>
              </a:rPr>
              <a:t>Контактная информация: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Комитет по тарифному 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регулированию</a:t>
            </a:r>
            <a:endParaRPr lang="ru-RU" dirty="0">
              <a:solidFill>
                <a:schemeClr val="bg1"/>
              </a:solidFill>
              <a:latin typeface="Muller Narrow ExtraBold" pitchFamily="50" charset="-52"/>
            </a:endParaRP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Адрес: пр. Профсоюзов, д.20,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г. Мурманск, 183038,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Тел. (8152) 48-78-00, факс (8152) 45-26-43,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ОКПО </a:t>
            </a:r>
            <a:r>
              <a:rPr lang="ru-RU" dirty="0">
                <a:solidFill>
                  <a:schemeClr val="bg1"/>
                </a:solidFill>
                <a:latin typeface="Muller Narrow ExtraBold" pitchFamily="50" charset="-52"/>
              </a:rPr>
              <a:t>71890641</a:t>
            </a:r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, ОГРН 1045100171511,</a:t>
            </a:r>
          </a:p>
          <a:p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</a:rPr>
              <a:t>ИНН/КПП 5190127403/519001001</a:t>
            </a:r>
            <a:endParaRPr lang="en-US" b="1" dirty="0">
              <a:solidFill>
                <a:schemeClr val="bg1"/>
              </a:solidFill>
              <a:latin typeface="Muller Narrow ExtraBold" pitchFamily="50" charset="-52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</a:rPr>
              <a:t>E-mail</a:t>
            </a:r>
            <a:r>
              <a:rPr lang="ru-RU" b="1" dirty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</a:rPr>
              <a:t>:</a:t>
            </a:r>
            <a:r>
              <a:rPr lang="en-US" b="1" dirty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Muller Narrow ExtraBold" pitchFamily="50" charset="-52"/>
                <a:ea typeface="Calibri"/>
                <a:cs typeface="Times New Roman"/>
                <a:hlinkClick r:id="rId3"/>
              </a:rPr>
              <a:t>utr@gov-murman.ru</a:t>
            </a:r>
            <a:endParaRPr lang="en-US" b="1" dirty="0">
              <a:solidFill>
                <a:schemeClr val="bg1"/>
              </a:solidFill>
              <a:latin typeface="Muller Narrow ExtraBold" pitchFamily="50" charset="-52"/>
              <a:ea typeface="Calibri"/>
              <a:cs typeface="Times New Roman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070912" y="4370019"/>
            <a:ext cx="2810892" cy="1849755"/>
            <a:chOff x="4312371" y="3743689"/>
            <a:chExt cx="2810892" cy="1849755"/>
          </a:xfrm>
        </p:grpSpPr>
        <p:sp>
          <p:nvSpPr>
            <p:cNvPr id="11" name="Надпись 2"/>
            <p:cNvSpPr txBox="1">
              <a:spLocks noChangeArrowheads="1"/>
            </p:cNvSpPr>
            <p:nvPr/>
          </p:nvSpPr>
          <p:spPr bwMode="auto">
            <a:xfrm>
              <a:off x="4458967" y="3743689"/>
              <a:ext cx="2664296" cy="1849755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600"/>
                </a:spcAft>
              </a:pPr>
              <a:r>
                <a:rPr lang="ru-RU" sz="1800" dirty="0" smtClean="0">
                  <a:effectLst/>
                  <a:latin typeface="Arial"/>
                  <a:ea typeface="Calibri"/>
                  <a:cs typeface="Times New Roman"/>
                </a:rPr>
                <a:t>   </a:t>
              </a:r>
              <a:r>
                <a:rPr lang="en-US" b="1" dirty="0">
                  <a:solidFill>
                    <a:schemeClr val="bg1"/>
                  </a:solidFill>
                  <a:latin typeface="Muller Narrow Light" pitchFamily="50" charset="-52"/>
                  <a:ea typeface="Calibri"/>
                  <a:cs typeface="Times New Roman"/>
                </a:rPr>
                <a:t>tarif.gov-murman.ru</a:t>
              </a:r>
              <a:endParaRPr lang="ru-RU" b="1" dirty="0">
                <a:solidFill>
                  <a:schemeClr val="bg1"/>
                </a:solidFill>
                <a:latin typeface="Muller Narrow Light" pitchFamily="50" charset="-52"/>
                <a:ea typeface="Calibri"/>
                <a:cs typeface="Times New Roman"/>
              </a:endParaRPr>
            </a:p>
            <a:p>
              <a:pPr algn="just">
                <a:lnSpc>
                  <a:spcPct val="115000"/>
                </a:lnSpc>
                <a:spcAft>
                  <a:spcPts val="600"/>
                </a:spcAft>
              </a:pPr>
              <a:endParaRPr lang="ru-RU" sz="1100" dirty="0">
                <a:effectLst/>
                <a:latin typeface="Muller Narrow Light" pitchFamily="50" charset="-52"/>
                <a:ea typeface="Calibri"/>
                <a:cs typeface="Times New Roman"/>
              </a:endParaRPr>
            </a:p>
          </p:txBody>
        </p:sp>
        <p:pic>
          <p:nvPicPr>
            <p:cNvPr id="13" name="Рисунок 12" descr="H:\02_Управление БРиБП\21_ОТКРЫТЫЙ БЮДЖЕТ\2019\ФИНАНСОВАЯ ГРАМОТНОСТЬ\Материалы\image.jp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471" b="48382" l="1324" r="48088">
                          <a14:foregroundMark x1="13382" y1="21324" x2="21912" y2="28676"/>
                          <a14:foregroundMark x1="27647" y1="29118" x2="37647" y2="19265"/>
                          <a14:foregroundMark x1="25147" y1="17206" x2="25147" y2="26618"/>
                          <a14:foregroundMark x1="10735" y1="17941" x2="15441" y2="24412"/>
                          <a14:foregroundMark x1="32353" y1="27794" x2="37500" y2="33088"/>
                          <a14:foregroundMark x1="37500" y1="30294" x2="40147" y2="338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7" t="1513" r="51816" b="51512"/>
            <a:stretch/>
          </p:blipFill>
          <p:spPr bwMode="auto">
            <a:xfrm>
              <a:off x="4312371" y="4272726"/>
              <a:ext cx="302780" cy="30425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0" name="Прямоугольник 9"/>
          <p:cNvSpPr/>
          <p:nvPr/>
        </p:nvSpPr>
        <p:spPr>
          <a:xfrm>
            <a:off x="8464166" y="4931530"/>
            <a:ext cx="3247355" cy="2393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  <a:latin typeface="Muller Narrow Light" pitchFamily="50" charset="-52"/>
                <a:ea typeface="Calibri"/>
                <a:cs typeface="Arial"/>
              </a:rPr>
              <a:t>vk.com/</a:t>
            </a:r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id498868251</a:t>
            </a:r>
            <a:r>
              <a:rPr lang="en-US" b="1" dirty="0" smtClean="0">
                <a:solidFill>
                  <a:schemeClr val="bg1"/>
                </a:solidFill>
                <a:latin typeface="Muller Narrow Light" pitchFamily="50" charset="-52"/>
                <a:ea typeface="Calibri"/>
                <a:cs typeface="Arial"/>
              </a:rPr>
              <a:t>1</a:t>
            </a:r>
            <a:endParaRPr lang="ru-RU" b="1" dirty="0">
              <a:solidFill>
                <a:schemeClr val="bg1"/>
              </a:solidFill>
              <a:latin typeface="Muller Narrow Light" pitchFamily="50" charset="-52"/>
              <a:ea typeface="Calibri"/>
              <a:cs typeface="Arial"/>
            </a:endParaRPr>
          </a:p>
        </p:txBody>
      </p:sp>
      <p:sp>
        <p:nvSpPr>
          <p:cNvPr id="97" name="AutoShape 87" descr="https://stroys.pro/upload/iblock/5d1/5d1812f55b1c11ba77eb6173b6ff85c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13" name="Picture 89" descr="C:\Users\Public\Pictures\Sample Pictures\murmans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912" y="4451274"/>
            <a:ext cx="268687" cy="2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464169" y="4819476"/>
            <a:ext cx="3459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912" y="5433636"/>
            <a:ext cx="335390" cy="32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472755" y="5433636"/>
            <a:ext cx="29912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Muller Narrow Light" pitchFamily="50" charset="-52"/>
              </a:rPr>
              <a:t>https://b4u.gov-murman.ru/</a:t>
            </a:r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#</a:t>
            </a:r>
            <a:r>
              <a:rPr lang="ru-RU" dirty="0" err="1">
                <a:solidFill>
                  <a:schemeClr val="bg1"/>
                </a:solidFill>
              </a:rPr>
              <a:t>насевережить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6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авительство МО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0000"/>
      </a:accent2>
      <a:accent3>
        <a:srgbClr val="282828"/>
      </a:accent3>
      <a:accent4>
        <a:srgbClr val="EBEBEB"/>
      </a:accent4>
      <a:accent5>
        <a:srgbClr val="F05A28"/>
      </a:accent5>
      <a:accent6>
        <a:srgbClr val="0082C8"/>
      </a:accent6>
      <a:hlink>
        <a:srgbClr val="0000FF"/>
      </a:hlink>
      <a:folHlink>
        <a:srgbClr val="8000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14033</TotalTime>
  <Words>971</Words>
  <Application>Microsoft Office PowerPoint</Application>
  <PresentationFormat>Произвольный</PresentationFormat>
  <Paragraphs>164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Бюджет комитета по тарифному регулированию мурманской области для граждан</vt:lpstr>
      <vt:lpstr>Бюджет комитета по тарифному регулированию мурманской области для граждан</vt:lpstr>
      <vt:lpstr>- сведения о доходах и расходах комитета по тарифному регулированию: - план и исполнение за 1 квартал 2024 года</vt:lpstr>
      <vt:lpstr>ДИНАМИКА ИСПОЛНЕНИЯ  ГОСУДАРСТВЕННОЙ ПРОГРАММЫ  (ПО КОМИТЕТУ  ПО ТАРИФНОМУ РЕГУЛИРОВАНИЮ МУРМАНСКОЙ ОБЛАСТИ)</vt:lpstr>
      <vt:lpstr>- Работа объединенного общественного совета -</vt:lpstr>
      <vt:lpstr>- О ключевых результатах комитета по тарифному регулированию мурманской области -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Фирсенкова Н.М.</cp:lastModifiedBy>
  <cp:revision>987</cp:revision>
  <cp:lastPrinted>2023-10-09T09:53:04Z</cp:lastPrinted>
  <dcterms:created xsi:type="dcterms:W3CDTF">2019-09-18T12:34:40Z</dcterms:created>
  <dcterms:modified xsi:type="dcterms:W3CDTF">2024-04-16T13:37:31Z</dcterms:modified>
</cp:coreProperties>
</file>